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00" r:id="rId1"/>
  </p:sldMasterIdLst>
  <p:sldIdLst>
    <p:sldId id="256" r:id="rId2"/>
    <p:sldId id="270" r:id="rId3"/>
    <p:sldId id="274" r:id="rId4"/>
    <p:sldId id="276" r:id="rId5"/>
    <p:sldId id="275" r:id="rId6"/>
    <p:sldId id="264" r:id="rId7"/>
    <p:sldId id="265" r:id="rId8"/>
    <p:sldId id="266" r:id="rId9"/>
    <p:sldId id="268" r:id="rId10"/>
    <p:sldId id="269" r:id="rId11"/>
    <p:sldId id="263" r:id="rId12"/>
    <p:sldId id="262" r:id="rId13"/>
    <p:sldId id="259" r:id="rId14"/>
    <p:sldId id="284" r:id="rId15"/>
    <p:sldId id="286" r:id="rId16"/>
    <p:sldId id="288" r:id="rId17"/>
    <p:sldId id="258" r:id="rId18"/>
    <p:sldId id="271" r:id="rId19"/>
    <p:sldId id="261" r:id="rId20"/>
    <p:sldId id="298" r:id="rId21"/>
    <p:sldId id="291" r:id="rId22"/>
    <p:sldId id="292" r:id="rId23"/>
    <p:sldId id="295" r:id="rId24"/>
    <p:sldId id="296" r:id="rId25"/>
    <p:sldId id="297" r:id="rId26"/>
    <p:sldId id="293" r:id="rId27"/>
    <p:sldId id="294" r:id="rId28"/>
    <p:sldId id="272" r:id="rId29"/>
    <p:sldId id="287" r:id="rId30"/>
    <p:sldId id="273" r:id="rId31"/>
    <p:sldId id="299" r:id="rId32"/>
    <p:sldId id="277" r:id="rId33"/>
    <p:sldId id="278" r:id="rId34"/>
    <p:sldId id="279" r:id="rId35"/>
    <p:sldId id="280" r:id="rId36"/>
    <p:sldId id="281" r:id="rId37"/>
    <p:sldId id="282" r:id="rId38"/>
    <p:sldId id="283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National Voter Turnout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3727390879131874E-3"/>
                  <c:y val="2.1516936782077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Year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62.3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Year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58.6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76876336"/>
        <c:axId val="376876728"/>
      </c:barChart>
      <c:catAx>
        <c:axId val="376876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6876728"/>
        <c:crosses val="autoZero"/>
        <c:auto val="1"/>
        <c:lblAlgn val="ctr"/>
        <c:lblOffset val="100"/>
        <c:noMultiLvlLbl val="0"/>
      </c:catAx>
      <c:valAx>
        <c:axId val="376876728"/>
        <c:scaling>
          <c:orientation val="minMax"/>
          <c:max val="70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 of Voters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6876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3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National Voter Turnout 2012/2016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3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2.1874999999999999E-2"/>
                  <c:y val="-1.17187492791123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2012</c:v>
                </c:pt>
                <c:pt idx="1">
                  <c:v>2016</c:v>
                </c:pt>
              </c:strCache>
            </c:strRef>
          </c:cat>
          <c:val>
            <c:numRef>
              <c:f>Sheet1!$B$2:$C$2</c:f>
              <c:numCache>
                <c:formatCode>#,##0</c:formatCode>
                <c:ptCount val="2"/>
                <c:pt idx="0">
                  <c:v>65915795</c:v>
                </c:pt>
                <c:pt idx="1">
                  <c:v>60839922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Repub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2012</c:v>
                </c:pt>
                <c:pt idx="1">
                  <c:v>2016</c:v>
                </c:pt>
              </c:strCache>
            </c:strRef>
          </c:cat>
          <c:val>
            <c:numRef>
              <c:f>Sheet1!$B$3:$C$3</c:f>
              <c:numCache>
                <c:formatCode>#,##0</c:formatCode>
                <c:ptCount val="2"/>
                <c:pt idx="0">
                  <c:v>60933504</c:v>
                </c:pt>
                <c:pt idx="1">
                  <c:v>60255858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97198160"/>
        <c:axId val="297200904"/>
      </c:barChart>
      <c:catAx>
        <c:axId val="297198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200904"/>
        <c:crosses val="autoZero"/>
        <c:auto val="1"/>
        <c:lblAlgn val="ctr"/>
        <c:lblOffset val="100"/>
        <c:noMultiLvlLbl val="0"/>
      </c:catAx>
      <c:valAx>
        <c:axId val="297200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Total Voters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198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11B9904-49D0-4FE6-9A5C-D788471BCD17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015D-70D2-48D8-8439-A838C4D83019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961111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9904-49D0-4FE6-9A5C-D788471BCD17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015D-70D2-48D8-8439-A838C4D83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042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9904-49D0-4FE6-9A5C-D788471BCD17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015D-70D2-48D8-8439-A838C4D8301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749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9904-49D0-4FE6-9A5C-D788471BCD17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015D-70D2-48D8-8439-A838C4D83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624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9904-49D0-4FE6-9A5C-D788471BCD17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015D-70D2-48D8-8439-A838C4D8301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199198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9904-49D0-4FE6-9A5C-D788471BCD17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015D-70D2-48D8-8439-A838C4D83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3917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9904-49D0-4FE6-9A5C-D788471BCD17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015D-70D2-48D8-8439-A838C4D83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001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9904-49D0-4FE6-9A5C-D788471BCD17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015D-70D2-48D8-8439-A838C4D83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72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9904-49D0-4FE6-9A5C-D788471BCD17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015D-70D2-48D8-8439-A838C4D83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998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9904-49D0-4FE6-9A5C-D788471BCD17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015D-70D2-48D8-8439-A838C4D83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390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9904-49D0-4FE6-9A5C-D788471BCD17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015D-70D2-48D8-8439-A838C4D8301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349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11B9904-49D0-4FE6-9A5C-D788471BCD17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D67015D-70D2-48D8-8439-A838C4D8301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7847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701" r:id="rId1"/>
    <p:sldLayoutId id="2147484702" r:id="rId2"/>
    <p:sldLayoutId id="2147484703" r:id="rId3"/>
    <p:sldLayoutId id="2147484704" r:id="rId4"/>
    <p:sldLayoutId id="2147484705" r:id="rId5"/>
    <p:sldLayoutId id="2147484706" r:id="rId6"/>
    <p:sldLayoutId id="2147484707" r:id="rId7"/>
    <p:sldLayoutId id="2147484708" r:id="rId8"/>
    <p:sldLayoutId id="2147484709" r:id="rId9"/>
    <p:sldLayoutId id="2147484710" r:id="rId10"/>
    <p:sldLayoutId id="214748471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mediaquant.net/2016/11/a-media-post-mortem-on-the-2016-presidential-election/" TargetMode="Externa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aquant.net/2016/11/a-media-post-mortem-on-the-2016-presidential-election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witter.com/bradplumer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389967"/>
            <a:ext cx="8676222" cy="285526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2">
                    <a:lumMod val="50000"/>
                  </a:schemeClr>
                </a:solidFill>
              </a:rPr>
              <a:t>Did Election 2016 Break Campaign Finance?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6576" y="4425489"/>
            <a:ext cx="8778035" cy="233978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Wesleyan Media Project Post-Election Conference</a:t>
            </a:r>
          </a:p>
          <a:p>
            <a:r>
              <a:rPr lang="en-US" sz="2000" dirty="0" smtClean="0"/>
              <a:t>Prof. Jennifer Nicoll Victor</a:t>
            </a:r>
          </a:p>
          <a:p>
            <a:r>
              <a:rPr lang="en-US" sz="2000" dirty="0" err="1" smtClean="0"/>
              <a:t>Schar</a:t>
            </a:r>
            <a:r>
              <a:rPr lang="en-US" sz="2000" dirty="0" smtClean="0"/>
              <a:t> School of Policy and Government</a:t>
            </a:r>
          </a:p>
          <a:p>
            <a:r>
              <a:rPr lang="en-US" sz="2000" dirty="0" smtClean="0"/>
              <a:t>George Mason University</a:t>
            </a:r>
          </a:p>
          <a:p>
            <a:r>
              <a:rPr lang="en-US" sz="2000" dirty="0" smtClean="0"/>
              <a:t>@</a:t>
            </a:r>
            <a:r>
              <a:rPr lang="en-US" sz="2000" dirty="0" err="1" smtClean="0"/>
              <a:t>jennifernvictor</a:t>
            </a:r>
            <a:endParaRPr lang="en-US" sz="2000" dirty="0" smtClean="0"/>
          </a:p>
          <a:p>
            <a:r>
              <a:rPr lang="en-US" sz="2000" dirty="0" smtClean="0"/>
              <a:t>December 5, 2016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1645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4927002" cy="3021373"/>
          </a:xfrm>
        </p:spPr>
        <p:txBody>
          <a:bodyPr/>
          <a:lstStyle/>
          <a:p>
            <a:r>
              <a:rPr lang="en-US" dirty="0" smtClean="0"/>
              <a:t>field offices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064" t="22731" r="45973" b="7071"/>
          <a:stretch/>
        </p:blipFill>
        <p:spPr>
          <a:xfrm>
            <a:off x="5540188" y="555725"/>
            <a:ext cx="5661212" cy="58854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49067" y="6441142"/>
            <a:ext cx="2722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fivethirtyeight.com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07023" y="3577098"/>
            <a:ext cx="3402106" cy="120032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Clinton had more than twice as many field offices as Trump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571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Lobbyist Donors to Presidential Candidates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9909" t="36395" r="22573" b="18221"/>
          <a:stretch/>
        </p:blipFill>
        <p:spPr>
          <a:xfrm>
            <a:off x="4051495" y="1936193"/>
            <a:ext cx="6336958" cy="43098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00097" y="6390946"/>
            <a:ext cx="6030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Center for Responsive Politics, opensecrets.org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16849" y="3228755"/>
            <a:ext cx="3402106" cy="120032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Lobbyists coordinated on Clinton more than any other candidate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446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114695"/>
          </a:xfrm>
        </p:spPr>
        <p:txBody>
          <a:bodyPr/>
          <a:lstStyle/>
          <a:p>
            <a:r>
              <a:rPr lang="en-US" dirty="0" smtClean="0"/>
              <a:t>Clinton raise, spent, and attracted more money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944" t="25919" r="18099" b="15073"/>
          <a:stretch/>
        </p:blipFill>
        <p:spPr>
          <a:xfrm>
            <a:off x="3218688" y="1335314"/>
            <a:ext cx="8261155" cy="5055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00097" y="6390946"/>
            <a:ext cx="6030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Center for Responsive Politics, opensecrets.org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42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Spending and Vote share: Presidential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903" y="1949824"/>
            <a:ext cx="5371352" cy="3938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1797" y="2718682"/>
            <a:ext cx="3402106" cy="156966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Spending is positively correlated with vote share.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659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Spending and Vote share</a:t>
            </a:r>
            <a:r>
              <a:rPr lang="en-US" dirty="0" smtClean="0"/>
              <a:t>: Senate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2306" y="1228300"/>
            <a:ext cx="6254133" cy="4585646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81797" y="2718682"/>
            <a:ext cx="3402106" cy="156966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Spending is positively correlated with vote share.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108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Campaign Receipts Tell Us?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Winning candidates tend to </a:t>
            </a:r>
            <a:r>
              <a:rPr lang="en-US" sz="2400" dirty="0" smtClean="0"/>
              <a:t>have more money, </a:t>
            </a:r>
            <a:r>
              <a:rPr lang="en-US" sz="2400" dirty="0"/>
              <a:t>but candidates may not buy elections </a:t>
            </a:r>
            <a:r>
              <a:rPr lang="en-US" sz="2400" dirty="0" smtClean="0"/>
              <a:t>because: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Incumbents </a:t>
            </a:r>
            <a:r>
              <a:rPr lang="en-US" sz="1800" dirty="0"/>
              <a:t>tend to </a:t>
            </a:r>
            <a:r>
              <a:rPr lang="en-US" sz="1800" dirty="0" smtClean="0"/>
              <a:t>win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Incumbents </a:t>
            </a:r>
            <a:r>
              <a:rPr lang="en-US" sz="1800" dirty="0"/>
              <a:t>have an easier time raising </a:t>
            </a:r>
            <a:r>
              <a:rPr lang="en-US" sz="1800" dirty="0" smtClean="0"/>
              <a:t>money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Incumbents </a:t>
            </a:r>
            <a:r>
              <a:rPr lang="en-US" sz="1800" dirty="0"/>
              <a:t>need less money than challengers to </a:t>
            </a:r>
            <a:r>
              <a:rPr lang="en-US" sz="1800" dirty="0" smtClean="0"/>
              <a:t>win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Donors and candidates tend to share ideology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Money signals popularity and strength</a:t>
            </a:r>
            <a:endParaRPr lang="en-US" sz="2200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7963" t="23125" r="19546" b="20144"/>
          <a:stretch/>
        </p:blipFill>
        <p:spPr>
          <a:xfrm>
            <a:off x="5617317" y="1364567"/>
            <a:ext cx="6185477" cy="46430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15691" y="6179883"/>
            <a:ext cx="6030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Center for Responsive Politics, opensecrets.org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50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Breaking the rules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Typically, campaign receipts tell us about candidates’</a:t>
            </a:r>
          </a:p>
          <a:p>
            <a:pPr lvl="1"/>
            <a:r>
              <a:rPr lang="en-US" sz="2800" dirty="0" smtClean="0"/>
              <a:t>Popularity</a:t>
            </a:r>
          </a:p>
          <a:p>
            <a:pPr lvl="1"/>
            <a:r>
              <a:rPr lang="en-US" sz="2800" dirty="0" smtClean="0"/>
              <a:t>Loyalties</a:t>
            </a:r>
          </a:p>
          <a:p>
            <a:pPr lvl="1"/>
            <a:r>
              <a:rPr lang="en-US" sz="2800" dirty="0" smtClean="0"/>
              <a:t>Constituencies</a:t>
            </a:r>
          </a:p>
          <a:p>
            <a:r>
              <a:rPr lang="en-US" sz="3200" dirty="0" smtClean="0"/>
              <a:t>The receipts from the presidential winner this year is not revealing.</a:t>
            </a:r>
          </a:p>
          <a:p>
            <a:r>
              <a:rPr lang="en-US" sz="3200" dirty="0" smtClean="0"/>
              <a:t>One big difference: earned media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4023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24128" y="471509"/>
            <a:ext cx="3518843" cy="2126548"/>
          </a:xfrm>
        </p:spPr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arned media Takes over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878988" y="2257506"/>
            <a:ext cx="4389120" cy="3762294"/>
          </a:xfrm>
        </p:spPr>
        <p:txBody>
          <a:bodyPr>
            <a:normAutofit/>
          </a:bodyPr>
          <a:lstStyle/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679576" y="6158754"/>
            <a:ext cx="2121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smtClean="0">
                <a:hlinkClick r:id="rId2"/>
              </a:rPr>
              <a:t>MediaQuant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1830" t="19668" r="39285" b="13787"/>
          <a:stretch/>
        </p:blipFill>
        <p:spPr>
          <a:xfrm>
            <a:off x="4679576" y="600583"/>
            <a:ext cx="7355541" cy="562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18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Trump earned media swamps Clinton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754" t="24875" r="35013" b="21024"/>
          <a:stretch/>
        </p:blipFill>
        <p:spPr>
          <a:xfrm>
            <a:off x="4281714" y="1374371"/>
            <a:ext cx="7649029" cy="4137429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878988" y="2257506"/>
            <a:ext cx="2227069" cy="325429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Across all categories, Trump earns more media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679576" y="6158754"/>
            <a:ext cx="2121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smtClean="0">
                <a:hlinkClick r:id="rId3"/>
              </a:rPr>
              <a:t>MediaQuant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64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Value and Vote share*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317" y="1815832"/>
            <a:ext cx="5800264" cy="42029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5625" y="2536390"/>
            <a:ext cx="3641860" cy="267765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Media value is negatively associated with vote share.</a:t>
            </a:r>
          </a:p>
          <a:p>
            <a:endParaRPr lang="en-US" sz="2400" dirty="0"/>
          </a:p>
          <a:p>
            <a:r>
              <a:rPr lang="en-US" sz="2400" dirty="0" smtClean="0"/>
              <a:t>2016 both candidates are famous and have high unfavorable.</a:t>
            </a:r>
          </a:p>
          <a:p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269242" y="6402125"/>
            <a:ext cx="7255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*Relationship based on only two election cycles ; 2016 is weird in many ways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78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Unconventional 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Standard indicators did not predict the winner</a:t>
            </a:r>
          </a:p>
          <a:p>
            <a:r>
              <a:rPr lang="en-US" sz="2800" dirty="0" smtClean="0"/>
              <a:t>Standard indicators predicted the candidate that got more votes</a:t>
            </a:r>
          </a:p>
          <a:p>
            <a:r>
              <a:rPr lang="en-US" sz="2800" dirty="0" smtClean="0"/>
              <a:t>Money is increasingly prominent but is less deterministic </a:t>
            </a:r>
          </a:p>
          <a:p>
            <a:r>
              <a:rPr lang="en-US" sz="2800" dirty="0" smtClean="0"/>
              <a:t>Campaign assets are increasingly difficult to track</a:t>
            </a:r>
          </a:p>
          <a:p>
            <a:r>
              <a:rPr lang="en-US" sz="2800" dirty="0" smtClean="0"/>
              <a:t>Implications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3223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Campaign finance Landscape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Changes in campaign finance laws have contributed to:</a:t>
            </a:r>
          </a:p>
          <a:p>
            <a:pPr lvl="1"/>
            <a:r>
              <a:rPr lang="en-US" sz="2400" dirty="0" smtClean="0"/>
              <a:t>Opportunities for outside candidates</a:t>
            </a:r>
          </a:p>
          <a:p>
            <a:pPr lvl="1"/>
            <a:r>
              <a:rPr lang="en-US" sz="2400" dirty="0" smtClean="0"/>
              <a:t>Partisan polarization</a:t>
            </a:r>
          </a:p>
          <a:p>
            <a:pPr lvl="1"/>
            <a:r>
              <a:rPr lang="en-US" sz="2400" dirty="0" smtClean="0"/>
              <a:t>Increased participation by </a:t>
            </a:r>
            <a:r>
              <a:rPr lang="en-US" sz="2400" dirty="0" err="1" smtClean="0"/>
              <a:t>monied</a:t>
            </a:r>
            <a:r>
              <a:rPr lang="en-US" sz="2400" dirty="0" smtClean="0"/>
              <a:t> interests</a:t>
            </a:r>
          </a:p>
          <a:p>
            <a:pPr lvl="1"/>
            <a:r>
              <a:rPr lang="en-US" sz="2400" dirty="0" smtClean="0"/>
              <a:t>The “privatization” of campaign funding</a:t>
            </a:r>
          </a:p>
          <a:p>
            <a:pPr lvl="1"/>
            <a:endParaRPr lang="en-US" sz="24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2995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81200" y="334962"/>
            <a:ext cx="7924800" cy="731838"/>
          </a:xfrm>
        </p:spPr>
        <p:txBody>
          <a:bodyPr/>
          <a:lstStyle/>
          <a:p>
            <a:r>
              <a:rPr lang="en-US" sz="4000" dirty="0"/>
              <a:t>Campaign Finance Laws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1905000" y="1371600"/>
            <a:ext cx="8610600" cy="47244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1947</a:t>
            </a:r>
            <a:r>
              <a:rPr lang="en-US" sz="2400" dirty="0"/>
              <a:t> Taft-Hartley Act bans corporate and labor contributions</a:t>
            </a:r>
          </a:p>
          <a:p>
            <a:r>
              <a:rPr lang="en-US" sz="2400" dirty="0">
                <a:solidFill>
                  <a:schemeClr val="tx2"/>
                </a:solidFill>
              </a:rPr>
              <a:t>1971</a:t>
            </a:r>
            <a:r>
              <a:rPr lang="en-US" sz="2400" dirty="0"/>
              <a:t> Federal Election Campaign Act (FECA) sets campaign contribution &amp; expenditure limits</a:t>
            </a:r>
          </a:p>
          <a:p>
            <a:r>
              <a:rPr lang="en-US" sz="2400" dirty="0">
                <a:solidFill>
                  <a:schemeClr val="tx2"/>
                </a:solidFill>
              </a:rPr>
              <a:t>1975 </a:t>
            </a:r>
            <a:r>
              <a:rPr lang="en-US" sz="2400" dirty="0"/>
              <a:t>FEC </a:t>
            </a:r>
            <a:r>
              <a:rPr lang="en-US" sz="2400" dirty="0" err="1"/>
              <a:t>Sunoil</a:t>
            </a:r>
            <a:r>
              <a:rPr lang="en-US" sz="2400" dirty="0"/>
              <a:t> decision =&gt; PAC explosion</a:t>
            </a:r>
          </a:p>
          <a:p>
            <a:r>
              <a:rPr lang="en-US" sz="2400" dirty="0">
                <a:solidFill>
                  <a:schemeClr val="tx2"/>
                </a:solidFill>
              </a:rPr>
              <a:t>1976</a:t>
            </a:r>
            <a:r>
              <a:rPr lang="en-US" sz="2400" i="1" dirty="0">
                <a:solidFill>
                  <a:schemeClr val="tx2"/>
                </a:solidFill>
              </a:rPr>
              <a:t> </a:t>
            </a:r>
            <a:r>
              <a:rPr lang="en-US" sz="2400" i="1" dirty="0"/>
              <a:t>Buckley v. </a:t>
            </a:r>
            <a:r>
              <a:rPr lang="en-US" sz="2400" i="1" dirty="0" err="1"/>
              <a:t>Valeo</a:t>
            </a:r>
            <a:r>
              <a:rPr lang="en-US" sz="2400" dirty="0"/>
              <a:t>: expenditure limits violate free speech; money is speech</a:t>
            </a:r>
          </a:p>
          <a:p>
            <a:r>
              <a:rPr lang="en-US" sz="2400" dirty="0">
                <a:solidFill>
                  <a:schemeClr val="tx2"/>
                </a:solidFill>
              </a:rPr>
              <a:t>1980s &amp; 1990s </a:t>
            </a:r>
            <a:r>
              <a:rPr lang="en-US" sz="2400" dirty="0"/>
              <a:t>“Soft money” becomes common </a:t>
            </a:r>
          </a:p>
          <a:p>
            <a:r>
              <a:rPr lang="en-US" sz="2400" dirty="0">
                <a:solidFill>
                  <a:schemeClr val="tx2"/>
                </a:solidFill>
              </a:rPr>
              <a:t>2002</a:t>
            </a:r>
            <a:r>
              <a:rPr lang="en-US" sz="2400" dirty="0"/>
              <a:t> Bipartisan Campaign Finance Reform Act (BCRA) bans soft money, increases limits on direct contributions</a:t>
            </a:r>
          </a:p>
          <a:p>
            <a:r>
              <a:rPr lang="en-US" sz="2400" dirty="0">
                <a:solidFill>
                  <a:schemeClr val="tx2"/>
                </a:solidFill>
              </a:rPr>
              <a:t>2010</a:t>
            </a:r>
            <a:r>
              <a:rPr lang="en-US" sz="2400" i="1" dirty="0">
                <a:solidFill>
                  <a:schemeClr val="tx2"/>
                </a:solidFill>
              </a:rPr>
              <a:t> </a:t>
            </a:r>
            <a:r>
              <a:rPr lang="en-US" sz="2400" i="1" dirty="0"/>
              <a:t>Citizens United v. FEC</a:t>
            </a:r>
            <a:r>
              <a:rPr lang="en-US" sz="2400" dirty="0"/>
              <a:t>: lifts restrictions on corporate spending</a:t>
            </a:r>
          </a:p>
          <a:p>
            <a:r>
              <a:rPr lang="en-US" sz="2400" dirty="0">
                <a:solidFill>
                  <a:schemeClr val="tx2"/>
                </a:solidFill>
              </a:rPr>
              <a:t>2010</a:t>
            </a:r>
            <a:r>
              <a:rPr lang="en-US" sz="2400" dirty="0"/>
              <a:t> </a:t>
            </a:r>
            <a:r>
              <a:rPr lang="en-US" sz="2400" i="1" dirty="0" err="1"/>
              <a:t>Speechnow</a:t>
            </a:r>
            <a:r>
              <a:rPr lang="en-US" sz="2400" i="1" dirty="0"/>
              <a:t> v. FEC</a:t>
            </a:r>
            <a:r>
              <a:rPr lang="en-US" sz="2400" dirty="0"/>
              <a:t> allows unlimited contributions to outside </a:t>
            </a:r>
            <a:r>
              <a:rPr lang="en-US" sz="2400" dirty="0" smtClean="0"/>
              <a:t>groups</a:t>
            </a:r>
          </a:p>
          <a:p>
            <a:r>
              <a:rPr lang="en-US" sz="2400" dirty="0" smtClean="0"/>
              <a:t>2014 </a:t>
            </a:r>
            <a:r>
              <a:rPr lang="en-US" sz="2400" i="1" dirty="0" smtClean="0"/>
              <a:t>McCutcheon v. FEC</a:t>
            </a:r>
            <a:r>
              <a:rPr lang="en-US" sz="2400" dirty="0" smtClean="0"/>
              <a:t> strikes down overall campaign contribution limits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237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Money Channels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HARD MONEY</a:t>
            </a:r>
          </a:p>
          <a:p>
            <a:r>
              <a:rPr lang="en-US" dirty="0" smtClean="0"/>
              <a:t>Direct contributions to candidates (limited and reported)</a:t>
            </a:r>
          </a:p>
          <a:p>
            <a:r>
              <a:rPr lang="en-US" dirty="0" smtClean="0"/>
              <a:t>Direct contributions to parties and PACs (limited and reported)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SOFT MONEY</a:t>
            </a:r>
          </a:p>
          <a:p>
            <a:r>
              <a:rPr lang="en-US" dirty="0" smtClean="0"/>
              <a:t>501(c) Non-profit outside groups, unlimited and non-reported</a:t>
            </a:r>
          </a:p>
          <a:p>
            <a:r>
              <a:rPr lang="en-US" dirty="0" smtClean="0"/>
              <a:t>Super PACs Can raise and spend unlimited for candidates, must report donors</a:t>
            </a:r>
          </a:p>
          <a:p>
            <a:r>
              <a:rPr lang="en-US" dirty="0" smtClean="0"/>
              <a:t>LLCs unregulated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6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Outside spending explosion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194" t="47667" r="18363" b="16710"/>
          <a:stretch/>
        </p:blipFill>
        <p:spPr>
          <a:xfrm>
            <a:off x="1569493" y="2184931"/>
            <a:ext cx="8598089" cy="38746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59221" y="1335024"/>
            <a:ext cx="3657600" cy="10156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 2016 in 33 Congressional races outside groups spent more than candidate campaigns.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016540" y="2797609"/>
            <a:ext cx="3657600" cy="10156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Of top 10 Senate races in 2014, nearly 60% of money was from outside groups.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915691" y="6179883"/>
            <a:ext cx="6030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Center for Responsive Politics, opensecrets.org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23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Outside spending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0557" t="25241" r="19655" b="25144"/>
          <a:stretch/>
        </p:blipFill>
        <p:spPr>
          <a:xfrm>
            <a:off x="4051495" y="2161089"/>
            <a:ext cx="6203853" cy="43494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3895" y="3460651"/>
            <a:ext cx="3657600" cy="132343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Super PACs grow after 2010.</a:t>
            </a:r>
          </a:p>
          <a:p>
            <a:endParaRPr lang="en-US" sz="2000" dirty="0" smtClean="0"/>
          </a:p>
          <a:p>
            <a:r>
              <a:rPr lang="en-US" sz="2000" dirty="0" smtClean="0"/>
              <a:t>“Dark Money” grows in the recent cycle mostly through 501(c)s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884164" y="6450773"/>
            <a:ext cx="6030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Center for Responsive Politics, opensecrets.org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55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 PACs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6459" t="39864" r="5392" b="27906"/>
          <a:stretch/>
        </p:blipFill>
        <p:spPr>
          <a:xfrm>
            <a:off x="371362" y="3330054"/>
            <a:ext cx="4855731" cy="23064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6161" y="2852382"/>
            <a:ext cx="2407390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By Recipient Party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0883" t="51587" r="9708" b="14759"/>
          <a:stretch/>
        </p:blipFill>
        <p:spPr>
          <a:xfrm>
            <a:off x="5627077" y="4164037"/>
            <a:ext cx="3826412" cy="24618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13582" y="3641759"/>
            <a:ext cx="2538387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By Group Ideology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55046" t="56010" r="5490" b="18990"/>
          <a:stretch/>
        </p:blipFill>
        <p:spPr>
          <a:xfrm>
            <a:off x="6886135" y="1404597"/>
            <a:ext cx="5134708" cy="18288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72751" y="811981"/>
            <a:ext cx="1766830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By Disclosure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182629"/>
            <a:ext cx="6030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Center for Responsive Politics, opensecrets.org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 money explosion*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800" t="31202" r="17600" b="12644"/>
          <a:stretch/>
        </p:blipFill>
        <p:spPr>
          <a:xfrm>
            <a:off x="3643533" y="1637376"/>
            <a:ext cx="7100668" cy="48106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4651" y="4678144"/>
            <a:ext cx="2674961" cy="163121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*2016 will not be updated until sometime in 2017 when IRS disclosures are available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36287" y="1801152"/>
            <a:ext cx="2674961" cy="230832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first year of 2016 cycle dark money was 10x more than it was at the same point in 2012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765565" y="6448039"/>
            <a:ext cx="6030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Center for Responsive Politics, opensecrets.org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63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 money explosion*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774" t="37740" r="17275" b="16491"/>
          <a:stretch/>
        </p:blipFill>
        <p:spPr>
          <a:xfrm>
            <a:off x="2926080" y="1850465"/>
            <a:ext cx="7962315" cy="44588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2137" y="2520367"/>
            <a:ext cx="2674961" cy="193899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*2016 will not be updated until sometime in 2017 when IRS disclosures are available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884164" y="6309360"/>
            <a:ext cx="6030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Center for Responsive Politics, opensecrets.org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82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924334"/>
            <a:ext cx="9720073" cy="438502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Quantifiable, dynamic indicators point toward Clinton advantage</a:t>
            </a:r>
          </a:p>
          <a:p>
            <a:r>
              <a:rPr lang="en-US" sz="2800" dirty="0" smtClean="0"/>
              <a:t>Fundamentals point to moderate Trump advantage</a:t>
            </a:r>
          </a:p>
          <a:p>
            <a:r>
              <a:rPr lang="en-US" sz="2800" dirty="0" smtClean="0"/>
              <a:t>Institutions matter</a:t>
            </a:r>
          </a:p>
          <a:p>
            <a:pPr lvl="1"/>
            <a:r>
              <a:rPr lang="en-US" sz="2400" dirty="0" smtClean="0"/>
              <a:t>Electoral college elevates importance of votes from low population areas</a:t>
            </a:r>
          </a:p>
          <a:p>
            <a:pPr lvl="1"/>
            <a:r>
              <a:rPr lang="en-US" sz="2400" dirty="0" smtClean="0"/>
              <a:t>Campaign Finance landscape creates incentives for </a:t>
            </a:r>
            <a:r>
              <a:rPr lang="en-US" sz="2400" dirty="0" smtClean="0">
                <a:solidFill>
                  <a:schemeClr val="accent3"/>
                </a:solidFill>
              </a:rPr>
              <a:t>outsiders</a:t>
            </a:r>
            <a:r>
              <a:rPr lang="en-US" sz="2400" dirty="0" smtClean="0"/>
              <a:t> to donate and run</a:t>
            </a:r>
          </a:p>
          <a:p>
            <a:pPr lvl="1"/>
            <a:r>
              <a:rPr lang="en-US" sz="2400" dirty="0" smtClean="0"/>
              <a:t>Finance laws weaken party apparatus creating opportunities for unconventional candidates</a:t>
            </a:r>
          </a:p>
          <a:p>
            <a:pPr lvl="1"/>
            <a:r>
              <a:rPr lang="en-US" sz="2400" dirty="0" smtClean="0"/>
              <a:t>Elections outsourced to highest bidders</a:t>
            </a:r>
          </a:p>
          <a:p>
            <a:pPr lvl="1"/>
            <a:r>
              <a:rPr lang="en-US" sz="2400" dirty="0" smtClean="0"/>
              <a:t>These changes contribute to partisan polarization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2287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64474" y="6445291"/>
            <a:ext cx="4855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Crystalball</a:t>
            </a:r>
            <a:r>
              <a:rPr lang="en-US" dirty="0" smtClean="0"/>
              <a:t>, Larry </a:t>
            </a:r>
            <a:r>
              <a:rPr lang="en-US" dirty="0" err="1" smtClean="0"/>
              <a:t>Sabato</a:t>
            </a:r>
            <a:endParaRPr lang="en-US" dirty="0"/>
          </a:p>
        </p:txBody>
      </p:sp>
      <p:pic>
        <p:nvPicPr>
          <p:cNvPr id="1028" name="Picture 4" descr="(Sabato's Crystal Ball, University of Virginia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339" y="734249"/>
            <a:ext cx="7919040" cy="557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01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Conventional indicators were unidirectional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51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 a system where money flows from centralized sources, it is predictive of outcomes.</a:t>
            </a:r>
          </a:p>
          <a:p>
            <a:r>
              <a:rPr lang="en-US" sz="2400" dirty="0" smtClean="0"/>
              <a:t>In a system where financing is decentralized, money is less coordinated and contributes to determining outcomes.</a:t>
            </a:r>
          </a:p>
          <a:p>
            <a:r>
              <a:rPr lang="en-US" sz="2400" dirty="0" smtClean="0"/>
              <a:t>If unconventional candidates follow Trump’s example and win, then 2016 broke campaign finance.</a:t>
            </a:r>
          </a:p>
          <a:p>
            <a:r>
              <a:rPr lang="en-US" sz="2400" dirty="0" smtClean="0"/>
              <a:t>But it’s just as likely that campaign finance broke 2016.</a:t>
            </a:r>
          </a:p>
        </p:txBody>
      </p:sp>
    </p:spTree>
    <p:extLst>
      <p:ext uri="{BB962C8B-B14F-4D97-AF65-F5344CB8AC3E}">
        <p14:creationId xmlns:p14="http://schemas.microsoft.com/office/powerpoint/2010/main" val="156221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3223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Farmer’s Revolt OR the Democrats’ malaise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How elections are won:</a:t>
            </a:r>
          </a:p>
          <a:p>
            <a:pPr lvl="1"/>
            <a:r>
              <a:rPr lang="en-US" sz="3200" dirty="0" smtClean="0"/>
              <a:t>Turnout. Turnout. Turnout.</a:t>
            </a:r>
          </a:p>
          <a:p>
            <a:pPr lvl="1"/>
            <a:r>
              <a:rPr lang="en-US" sz="3200" dirty="0" smtClean="0"/>
              <a:t>Republicans were more enthusiastic about their nominee than Democrats were about theirs.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 smtClean="0"/>
              <a:t>Compare to 2012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7321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 Turnout was low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/>
          </p:nvPr>
        </p:nvGraphicFramePr>
        <p:xfrm>
          <a:off x="806825" y="1737360"/>
          <a:ext cx="9251576" cy="4131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Content Placeholder 7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3"/>
          <a:srcRect l="28300" t="16558" r="29129" b="9691"/>
          <a:stretch/>
        </p:blipFill>
        <p:spPr>
          <a:xfrm>
            <a:off x="9365157" y="3577246"/>
            <a:ext cx="2692372" cy="262320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261615" y="6360459"/>
            <a:ext cx="3103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smtClean="0">
                <a:hlinkClick r:id="rId4"/>
              </a:rPr>
              <a:t>@</a:t>
            </a:r>
            <a:r>
              <a:rPr lang="en-US" dirty="0" err="1" smtClean="0">
                <a:hlinkClick r:id="rId4"/>
              </a:rPr>
              <a:t>bradplumer</a:t>
            </a:r>
            <a:r>
              <a:rPr lang="en-US" dirty="0" smtClean="0"/>
              <a:t> Vox.com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02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64270" y="6488668"/>
            <a:ext cx="1361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CNN</a:t>
            </a:r>
            <a:endParaRPr lang="en-US" dirty="0"/>
          </a:p>
        </p:txBody>
      </p:sp>
      <p:graphicFrame>
        <p:nvGraphicFramePr>
          <p:cNvPr id="7" name="Chart 6"/>
          <p:cNvGraphicFramePr/>
          <p:nvPr>
            <p:extLst/>
          </p:nvPr>
        </p:nvGraphicFramePr>
        <p:xfrm>
          <a:off x="1580776" y="524933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439602" y="1331258"/>
            <a:ext cx="3307977" cy="132343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2016 voter turnout favored Republicans. Democrats did not engage like they did in 2012.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2432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img.washingtonpost.com/wp-apps/imrs.php?src=https://img.washingtonpost.com/blogs/the-fix/files/2016/11/Country.jpg&amp;w=148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265" y="556800"/>
            <a:ext cx="8836430" cy="618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6663" y="6255512"/>
            <a:ext cx="2402408" cy="65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Washington Post/ Associated press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5781" y="3316406"/>
            <a:ext cx="2797791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Older, white, Northerners moving to Republicans; nonwhite Southwest moving to Democrats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19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Non-college educated whites turned out, compared to 2012</a:t>
            </a:r>
            <a:endParaRPr lang="en-US" dirty="0"/>
          </a:p>
        </p:txBody>
      </p:sp>
      <p:pic>
        <p:nvPicPr>
          <p:cNvPr id="3074" name="Picture 2" descr="https://img.washingtonpost.com/wp-apps/imrs.php?src=https://img.washingtonpost.com/blogs/the-fix/files/2016/11/Gender.jpg&amp;w=148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128" y="1846263"/>
            <a:ext cx="5548070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6663" y="6255512"/>
            <a:ext cx="2402408" cy="65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Washington Post/ Associated press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0988" y="2541493"/>
            <a:ext cx="3281083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greater the density of whites without a college degree, the greater the swing to Trump, versus 2012.</a:t>
            </a:r>
          </a:p>
        </p:txBody>
      </p:sp>
    </p:spTree>
    <p:extLst>
      <p:ext uri="{BB962C8B-B14F-4D97-AF65-F5344CB8AC3E}">
        <p14:creationId xmlns:p14="http://schemas.microsoft.com/office/powerpoint/2010/main" val="32001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have our politics changed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 smtClean="0"/>
              <a:t>Parties are weak</a:t>
            </a:r>
          </a:p>
          <a:p>
            <a:pPr lvl="1"/>
            <a:r>
              <a:rPr lang="en-US" sz="2800" dirty="0" smtClean="0"/>
              <a:t>Republican elites failed to prevent an outsider from gaining their parties nomination</a:t>
            </a:r>
          </a:p>
          <a:p>
            <a:r>
              <a:rPr lang="en-US" sz="4000" dirty="0" smtClean="0"/>
              <a:t>Partisanship is strong</a:t>
            </a:r>
          </a:p>
          <a:p>
            <a:r>
              <a:rPr lang="en-US" sz="4000" dirty="0" smtClean="0"/>
              <a:t>Unusual &amp; dangerous combination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905" t="24449" r="63057" b="42279"/>
          <a:stretch/>
        </p:blipFill>
        <p:spPr>
          <a:xfrm>
            <a:off x="6035038" y="2057400"/>
            <a:ext cx="5688626" cy="3321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21823" y="5665730"/>
            <a:ext cx="52363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@</a:t>
            </a:r>
            <a:r>
              <a:rPr lang="en-US" dirty="0" err="1" smtClean="0"/>
              <a:t>Julia_azari</a:t>
            </a:r>
            <a:r>
              <a:rPr lang="en-US" dirty="0" smtClean="0"/>
              <a:t>, Mischiefs of Faction on Vox.com</a:t>
            </a:r>
          </a:p>
          <a:p>
            <a:r>
              <a:rPr lang="en-US" dirty="0" smtClean="0"/>
              <a:t>CNN exit polls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6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97280" y="457202"/>
            <a:ext cx="10058400" cy="890195"/>
          </a:xfrm>
        </p:spPr>
        <p:txBody>
          <a:bodyPr/>
          <a:lstStyle/>
          <a:p>
            <a:r>
              <a:rPr lang="en-US" dirty="0" smtClean="0"/>
              <a:t>How our politics have changed: parties II</a:t>
            </a:r>
            <a:endParaRPr lang="en-US" dirty="0"/>
          </a:p>
        </p:txBody>
      </p:sp>
      <p:pic>
        <p:nvPicPr>
          <p:cNvPr id="5122" name="Picture 2" descr="https://cdn0.vox-cdn.com/uploads/chorus_asset/file/6190835/party_realignment2.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719" y="1264242"/>
            <a:ext cx="7584140" cy="519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2047" y="1680882"/>
            <a:ext cx="2864224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2016: Social/racial dimension grows in importance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3903" y="4305374"/>
            <a:ext cx="2864224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Predict: Blue party begins to adopt more economic conservative policies (trade?)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97519" y="5696535"/>
            <a:ext cx="2864224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Predict: Red party becomes more populist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128746" y="5088266"/>
            <a:ext cx="3026933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Are parties realigning their voter coalitions?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07626" y="6488668"/>
            <a:ext cx="562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@</a:t>
            </a:r>
            <a:r>
              <a:rPr lang="en-US" dirty="0" err="1" smtClean="0"/>
              <a:t>jennifernvictor</a:t>
            </a:r>
            <a:r>
              <a:rPr lang="en-US" dirty="0" smtClean="0"/>
              <a:t>, Mischiefs of Faction on Vox.com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1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Clinton never trailed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/>
              <a:t>(national aggregate)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928" t="16613" r="13461" b="6169"/>
          <a:stretch/>
        </p:blipFill>
        <p:spPr>
          <a:xfrm>
            <a:off x="2151526" y="1762206"/>
            <a:ext cx="8135471" cy="47337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24828" y="6488668"/>
            <a:ext cx="2074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Pollster.com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7625" y="2419642"/>
            <a:ext cx="2278966" cy="83099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Clinton won popular vote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3575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Polls were wrong</a:t>
            </a:r>
            <a:br>
              <a:rPr lang="en-US" dirty="0" smtClean="0"/>
            </a:br>
            <a:r>
              <a:rPr lang="en-US" sz="3600" dirty="0" smtClean="0"/>
              <a:t>(Trump support; some states)</a:t>
            </a:r>
            <a:endParaRPr lang="en-US" dirty="0"/>
          </a:p>
        </p:txBody>
      </p:sp>
      <p:pic>
        <p:nvPicPr>
          <p:cNvPr id="1026" name="Picture 2" descr="https://cdn0.vox-cdn.com/uploads/chorus_asset/file/7439909/clinton_predicted_and_vote.0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2630" y="1846263"/>
            <a:ext cx="4827377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 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409" y="1846263"/>
            <a:ext cx="483078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70093" y="5977891"/>
            <a:ext cx="4607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@</a:t>
            </a:r>
            <a:r>
              <a:rPr lang="en-US" dirty="0" err="1" smtClean="0"/>
              <a:t>smotus</a:t>
            </a:r>
            <a:r>
              <a:rPr lang="en-US" dirty="0" smtClean="0"/>
              <a:t>, Mischiefs of Faction on </a:t>
            </a:r>
            <a:r>
              <a:rPr lang="en-US" dirty="0" err="1" smtClean="0"/>
              <a:t>Vox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2352" y="2043953"/>
            <a:ext cx="3307976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Polls are accurate predictors of Clinton vote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83151" y="2043953"/>
            <a:ext cx="3307976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Polls consistently underestimate Trump vote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23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endorsements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573" t="28079" r="20789" b="8408"/>
          <a:stretch/>
        </p:blipFill>
        <p:spPr>
          <a:xfrm>
            <a:off x="2447503" y="1842248"/>
            <a:ext cx="7542174" cy="45929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57447" y="6542815"/>
            <a:ext cx="2722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fivethirtyeight.com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22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727" y="779930"/>
            <a:ext cx="3891579" cy="2954138"/>
          </a:xfrm>
        </p:spPr>
        <p:txBody>
          <a:bodyPr>
            <a:normAutofit/>
          </a:bodyPr>
          <a:lstStyle/>
          <a:p>
            <a:r>
              <a:rPr lang="en-US" dirty="0" smtClean="0"/>
              <a:t>newspaper endorsements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2656" t="15809" r="38149" b="8640"/>
          <a:stretch/>
        </p:blipFill>
        <p:spPr>
          <a:xfrm>
            <a:off x="5284694" y="779930"/>
            <a:ext cx="6400800" cy="55267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55484" y="6367645"/>
            <a:ext cx="20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Thehill.com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52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Trump favorability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755" t="16045" r="17782" b="5399"/>
          <a:stretch/>
        </p:blipFill>
        <p:spPr>
          <a:xfrm>
            <a:off x="2234762" y="1680882"/>
            <a:ext cx="7097498" cy="48627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26388" y="6385827"/>
            <a:ext cx="2082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pollster.com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40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787" y="286603"/>
            <a:ext cx="10058400" cy="1450757"/>
          </a:xfrm>
        </p:spPr>
        <p:txBody>
          <a:bodyPr/>
          <a:lstStyle/>
          <a:p>
            <a:r>
              <a:rPr lang="en-US" dirty="0" smtClean="0"/>
              <a:t>ads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2731" t="16176" r="19443" b="10294"/>
          <a:stretch/>
        </p:blipFill>
        <p:spPr>
          <a:xfrm>
            <a:off x="6037729" y="320965"/>
            <a:ext cx="5809129" cy="63487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63271" y="2812844"/>
            <a:ext cx="3953435" cy="83099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Team Clinton aired three times as many ads as Team Trump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4616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4825F1AF-8DBC-4E3D-9F3D-688338DA83F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3965</TotalTime>
  <Words>1080</Words>
  <Application>Microsoft Office PowerPoint</Application>
  <PresentationFormat>Widescreen</PresentationFormat>
  <Paragraphs>162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Tw Cen MT</vt:lpstr>
      <vt:lpstr>Tw Cen MT Condensed</vt:lpstr>
      <vt:lpstr>Wingdings 3</vt:lpstr>
      <vt:lpstr>Integral</vt:lpstr>
      <vt:lpstr>Did Election 2016 Break Campaign Finance? </vt:lpstr>
      <vt:lpstr>Unconventional Election</vt:lpstr>
      <vt:lpstr>Conventional indicators were unidirectional</vt:lpstr>
      <vt:lpstr>Clinton never trailed (national aggregate)</vt:lpstr>
      <vt:lpstr>Polls were wrong (Trump support; some states)</vt:lpstr>
      <vt:lpstr>endorsements</vt:lpstr>
      <vt:lpstr>newspaper endorsements</vt:lpstr>
      <vt:lpstr>Trump favorability</vt:lpstr>
      <vt:lpstr>ads</vt:lpstr>
      <vt:lpstr>field offices</vt:lpstr>
      <vt:lpstr>Lobbyist Donors to Presidential Candidates</vt:lpstr>
      <vt:lpstr>Clinton raise, spent, and attracted more money</vt:lpstr>
      <vt:lpstr>Spending and Vote share: Presidential</vt:lpstr>
      <vt:lpstr>Spending and Vote share: Senate</vt:lpstr>
      <vt:lpstr>What do Campaign Receipts Tell Us?</vt:lpstr>
      <vt:lpstr>Breaking the rules</vt:lpstr>
      <vt:lpstr>Earned media Takes over</vt:lpstr>
      <vt:lpstr>Trump earned media swamps Clinton</vt:lpstr>
      <vt:lpstr>Media Value and Vote share*</vt:lpstr>
      <vt:lpstr>Campaign finance Landscape</vt:lpstr>
      <vt:lpstr>Campaign Finance Laws</vt:lpstr>
      <vt:lpstr>Money Channels</vt:lpstr>
      <vt:lpstr>Outside spending explosion</vt:lpstr>
      <vt:lpstr>Outside spending</vt:lpstr>
      <vt:lpstr>Super PACs</vt:lpstr>
      <vt:lpstr>Dark money explosion*</vt:lpstr>
      <vt:lpstr>Dark money explosion*</vt:lpstr>
      <vt:lpstr>implications</vt:lpstr>
      <vt:lpstr>PowerPoint Presentation</vt:lpstr>
      <vt:lpstr>Implications</vt:lpstr>
      <vt:lpstr>EXTRA SLIDES</vt:lpstr>
      <vt:lpstr>The Farmer’s Revolt OR the Democrats’ malaise</vt:lpstr>
      <vt:lpstr>2016 Turnout was low</vt:lpstr>
      <vt:lpstr>PowerPoint Presentation</vt:lpstr>
      <vt:lpstr>PowerPoint Presentation</vt:lpstr>
      <vt:lpstr>Non-college educated whites turned out, compared to 2012</vt:lpstr>
      <vt:lpstr>How have our politics changed</vt:lpstr>
      <vt:lpstr>How our politics have changed: parties II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</dc:creator>
  <cp:lastModifiedBy>Jennifer</cp:lastModifiedBy>
  <cp:revision>34</cp:revision>
  <dcterms:created xsi:type="dcterms:W3CDTF">2016-11-16T19:59:08Z</dcterms:created>
  <dcterms:modified xsi:type="dcterms:W3CDTF">2016-12-12T21:46:04Z</dcterms:modified>
</cp:coreProperties>
</file>