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9" r:id="rId4"/>
    <p:sldId id="263" r:id="rId5"/>
    <p:sldId id="264" r:id="rId6"/>
    <p:sldId id="265" r:id="rId7"/>
    <p:sldId id="267" r:id="rId8"/>
    <p:sldId id="270" r:id="rId9"/>
    <p:sldId id="266" r:id="rId10"/>
    <p:sldId id="258" r:id="rId11"/>
    <p:sldId id="260" r:id="rId12"/>
    <p:sldId id="268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2365-AACD-4E65-A68E-4F3940B311CF}" type="datetimeFigureOut">
              <a:rPr lang="en-US" smtClean="0"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1E1F-FBB9-493C-BBC5-A375A12DC2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2365-AACD-4E65-A68E-4F3940B311CF}" type="datetimeFigureOut">
              <a:rPr lang="en-US" smtClean="0"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1E1F-FBB9-493C-BBC5-A375A12DC2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2365-AACD-4E65-A68E-4F3940B311CF}" type="datetimeFigureOut">
              <a:rPr lang="en-US" smtClean="0"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1E1F-FBB9-493C-BBC5-A375A12DC2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2365-AACD-4E65-A68E-4F3940B311CF}" type="datetimeFigureOut">
              <a:rPr lang="en-US" smtClean="0"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1E1F-FBB9-493C-BBC5-A375A12DC2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2365-AACD-4E65-A68E-4F3940B311CF}" type="datetimeFigureOut">
              <a:rPr lang="en-US" smtClean="0"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1E1F-FBB9-493C-BBC5-A375A12DC21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2365-AACD-4E65-A68E-4F3940B311CF}" type="datetimeFigureOut">
              <a:rPr lang="en-US" smtClean="0"/>
              <a:t>12/4/2016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1E1F-FBB9-493C-BBC5-A375A12DC2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2365-AACD-4E65-A68E-4F3940B311CF}" type="datetimeFigureOut">
              <a:rPr lang="en-US" smtClean="0"/>
              <a:t>12/4/2016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1E1F-FBB9-493C-BBC5-A375A12DC2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2365-AACD-4E65-A68E-4F3940B311CF}" type="datetimeFigureOut">
              <a:rPr lang="en-US" smtClean="0"/>
              <a:t>12/4/2016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1E1F-FBB9-493C-BBC5-A375A12DC2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2365-AACD-4E65-A68E-4F3940B311CF}" type="datetimeFigureOut">
              <a:rPr lang="en-US" smtClean="0"/>
              <a:t>12/4/2016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1E1F-FBB9-493C-BBC5-A375A12DC2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2365-AACD-4E65-A68E-4F3940B311CF}" type="datetimeFigureOut">
              <a:rPr lang="en-US" smtClean="0"/>
              <a:t>12/4/2016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1E1F-FBB9-493C-BBC5-A375A12DC2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98C2365-AACD-4E65-A68E-4F3940B311CF}" type="datetimeFigureOut">
              <a:rPr lang="en-US" smtClean="0"/>
              <a:t>12/4/2016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3BD1E1F-FBB9-493C-BBC5-A375A12DC21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8C2365-AACD-4E65-A68E-4F3940B311CF}" type="datetimeFigureOut">
              <a:rPr lang="en-US" smtClean="0"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3BD1E1F-FBB9-493C-BBC5-A375A12DC21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i="1" dirty="0" smtClean="0"/>
              <a:t>Moral</a:t>
            </a:r>
            <a:r>
              <a:rPr lang="en-US" dirty="0" smtClean="0"/>
              <a:t> Language Does the Work of Politics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257800"/>
            <a:ext cx="8077200" cy="1499616"/>
          </a:xfrm>
        </p:spPr>
        <p:txBody>
          <a:bodyPr/>
          <a:lstStyle/>
          <a:p>
            <a:r>
              <a:rPr lang="en-US" sz="3200" dirty="0" smtClean="0"/>
              <a:t>Keena Lipsitz</a:t>
            </a:r>
          </a:p>
          <a:p>
            <a:r>
              <a:rPr lang="en-US" sz="3200" dirty="0" smtClean="0"/>
              <a:t>Queens College and The Graduate Center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3659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Presidential Primary Candidates: 2016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73" y="1676400"/>
            <a:ext cx="7802563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433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in Moral Language from Primary to General: 2008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7986251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4302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2012 Vanderbilt/</a:t>
            </a:r>
            <a:r>
              <a:rPr lang="en-US" dirty="0" err="1" smtClean="0"/>
              <a:t>YouGov</a:t>
            </a:r>
            <a:r>
              <a:rPr lang="en-US" dirty="0" smtClean="0"/>
              <a:t> Advertising Data</a:t>
            </a:r>
          </a:p>
          <a:p>
            <a:pPr lvl="1"/>
            <a:r>
              <a:rPr lang="en-US" dirty="0" smtClean="0"/>
              <a:t>28 Ads</a:t>
            </a:r>
          </a:p>
          <a:p>
            <a:pPr lvl="1"/>
            <a:r>
              <a:rPr lang="en-US" dirty="0" smtClean="0"/>
              <a:t>Coded using Moral Foundations Dictionary</a:t>
            </a:r>
          </a:p>
          <a:p>
            <a:pPr lvl="1"/>
            <a:r>
              <a:rPr lang="en-US" dirty="0" smtClean="0"/>
              <a:t>Nationally representative samples of 600 voters</a:t>
            </a:r>
          </a:p>
          <a:p>
            <a:pPr lvl="1"/>
            <a:r>
              <a:rPr lang="en-US" dirty="0" smtClean="0"/>
              <a:t>Variety of dependent variables</a:t>
            </a:r>
          </a:p>
          <a:p>
            <a:pPr lvl="2"/>
            <a:r>
              <a:rPr lang="en-US" dirty="0" smtClean="0"/>
              <a:t>“Interesting,” “memorable, “ “truthful,” and “believable”</a:t>
            </a:r>
          </a:p>
          <a:p>
            <a:pPr lvl="2"/>
            <a:r>
              <a:rPr lang="en-US" dirty="0" smtClean="0"/>
              <a:t>Like ad?</a:t>
            </a:r>
          </a:p>
          <a:p>
            <a:pPr lvl="2"/>
            <a:r>
              <a:rPr lang="en-US" dirty="0" smtClean="0"/>
              <a:t>Emotional response: “angry,” “worried,” “disgusted,” “happy,” “hopeful”</a:t>
            </a:r>
          </a:p>
        </p:txBody>
      </p:sp>
    </p:spTree>
    <p:extLst>
      <p:ext uri="{BB962C8B-B14F-4D97-AF65-F5344CB8AC3E}">
        <p14:creationId xmlns:p14="http://schemas.microsoft.com/office/powerpoint/2010/main" val="2733703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7924800" cy="640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484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&amp;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Do Republican and Democratic elites use distinctive moral language?</a:t>
            </a:r>
          </a:p>
          <a:p>
            <a:pPr lvl="1"/>
            <a:r>
              <a:rPr lang="en-US" dirty="0" smtClean="0"/>
              <a:t>If they do, is this a way candidates “pivot” from the primary to the general election?</a:t>
            </a:r>
          </a:p>
          <a:p>
            <a:pPr lvl="1"/>
            <a:r>
              <a:rPr lang="en-US" dirty="0" smtClean="0"/>
              <a:t>How does moral language affect voters?</a:t>
            </a:r>
          </a:p>
          <a:p>
            <a:pPr lvl="1"/>
            <a:endParaRPr lang="en-US" dirty="0"/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Advertising data from the Wesleyan Media Project</a:t>
            </a:r>
          </a:p>
          <a:p>
            <a:pPr lvl="1"/>
            <a:r>
              <a:rPr lang="en-US" dirty="0" smtClean="0"/>
              <a:t>Survey data from the 2012 Vanderbilt/</a:t>
            </a:r>
            <a:r>
              <a:rPr lang="en-US" dirty="0" err="1" smtClean="0"/>
              <a:t>YouGov</a:t>
            </a:r>
            <a:r>
              <a:rPr lang="en-US" dirty="0" smtClean="0"/>
              <a:t> Ad Rating Project</a:t>
            </a:r>
          </a:p>
        </p:txBody>
      </p:sp>
    </p:spTree>
    <p:extLst>
      <p:ext uri="{BB962C8B-B14F-4D97-AF65-F5344CB8AC3E}">
        <p14:creationId xmlns:p14="http://schemas.microsoft.com/office/powerpoint/2010/main" val="70529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Moral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Moral Foundations Theory </a:t>
            </a:r>
            <a:r>
              <a:rPr lang="en-US" sz="2000" dirty="0" smtClean="0"/>
              <a:t>(</a:t>
            </a:r>
            <a:r>
              <a:rPr lang="en-US" sz="2000" dirty="0" err="1" smtClean="0"/>
              <a:t>Haidt</a:t>
            </a:r>
            <a:r>
              <a:rPr lang="en-US" sz="2000" dirty="0"/>
              <a:t> </a:t>
            </a:r>
            <a:r>
              <a:rPr lang="en-US" sz="2000" dirty="0" smtClean="0"/>
              <a:t>and Joseph 2004)</a:t>
            </a:r>
          </a:p>
          <a:p>
            <a:pPr lvl="1"/>
            <a:r>
              <a:rPr lang="en-US" sz="2600" dirty="0" smtClean="0"/>
              <a:t>Originally developed to describe moral differences across cultures</a:t>
            </a:r>
            <a:endParaRPr lang="en-US" sz="2600" dirty="0"/>
          </a:p>
          <a:p>
            <a:pPr lvl="2"/>
            <a:r>
              <a:rPr lang="en-US" sz="2200" dirty="0" smtClean="0"/>
              <a:t>Argues most values or “foundations” are universally shared but that socialization  teaches us to emphasize certain values more than other</a:t>
            </a:r>
          </a:p>
          <a:p>
            <a:pPr lvl="1"/>
            <a:r>
              <a:rPr lang="en-US" sz="2600" dirty="0" smtClean="0"/>
              <a:t>Identified six values thus far: </a:t>
            </a:r>
            <a:r>
              <a:rPr lang="en-US" sz="2200" dirty="0" smtClean="0"/>
              <a:t>Authority, Loyalty, Sanctity, Liberty, Care, Fairness</a:t>
            </a:r>
          </a:p>
          <a:p>
            <a:pPr lvl="1"/>
            <a:r>
              <a:rPr lang="en-US" sz="2600" dirty="0" smtClean="0"/>
              <a:t>MFT is a useful place to start</a:t>
            </a:r>
          </a:p>
          <a:p>
            <a:pPr marL="914400" lvl="2" indent="0">
              <a:buNone/>
            </a:pPr>
            <a:endParaRPr lang="en-US" sz="2200" dirty="0" smtClean="0"/>
          </a:p>
          <a:p>
            <a:pPr lvl="2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982502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Moral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MFT has been used to understand political differences in the United States</a:t>
            </a:r>
          </a:p>
          <a:p>
            <a:pPr lvl="1"/>
            <a:r>
              <a:rPr lang="en-US" dirty="0" smtClean="0"/>
              <a:t>Liberals value Care and Fairness more while conservatives emphasize Authority, Loyalty, Liberty, and Sanctity </a:t>
            </a:r>
            <a:r>
              <a:rPr lang="en-US" sz="2000" dirty="0" smtClean="0"/>
              <a:t>(Graham et al. 2009; </a:t>
            </a:r>
            <a:r>
              <a:rPr lang="en-US" sz="2000" dirty="0" err="1" smtClean="0"/>
              <a:t>Haidt</a:t>
            </a:r>
            <a:r>
              <a:rPr lang="en-US" sz="2000" dirty="0" smtClean="0"/>
              <a:t> 2013; </a:t>
            </a:r>
            <a:r>
              <a:rPr lang="en-US" sz="2000" dirty="0" err="1" smtClean="0"/>
              <a:t>Haidt</a:t>
            </a:r>
            <a:r>
              <a:rPr lang="en-US" sz="2000" dirty="0" smtClean="0"/>
              <a:t> and Graham 2007; </a:t>
            </a:r>
            <a:r>
              <a:rPr lang="en-US" sz="2000" dirty="0" err="1" smtClean="0"/>
              <a:t>Haidt</a:t>
            </a:r>
            <a:r>
              <a:rPr lang="en-US" sz="2000" dirty="0" smtClean="0"/>
              <a:t> and </a:t>
            </a:r>
            <a:r>
              <a:rPr lang="en-US" sz="2000" dirty="0" err="1" smtClean="0"/>
              <a:t>Hersh</a:t>
            </a:r>
            <a:r>
              <a:rPr lang="en-US" sz="2000" dirty="0" smtClean="0"/>
              <a:t> 2006)</a:t>
            </a:r>
          </a:p>
          <a:p>
            <a:pPr lvl="1"/>
            <a:r>
              <a:rPr lang="en-US" dirty="0" smtClean="0"/>
              <a:t>Moral values stronger predictor of “culture war” related attitudes more ideology </a:t>
            </a:r>
            <a:r>
              <a:rPr lang="en-US" sz="2000" dirty="0" smtClean="0"/>
              <a:t>(</a:t>
            </a:r>
            <a:r>
              <a:rPr lang="en-US" sz="2000" dirty="0" err="1" smtClean="0"/>
              <a:t>Koleva</a:t>
            </a:r>
            <a:r>
              <a:rPr lang="en-US" sz="2000" dirty="0" smtClean="0"/>
              <a:t> et al. 2012)</a:t>
            </a:r>
          </a:p>
          <a:p>
            <a:pPr lvl="1"/>
            <a:r>
              <a:rPr lang="en-US" dirty="0" smtClean="0"/>
              <a:t>Libertarians focus almost exclusively on Liberty </a:t>
            </a:r>
            <a:r>
              <a:rPr lang="en-US" sz="2000" dirty="0" smtClean="0"/>
              <a:t>(</a:t>
            </a:r>
            <a:r>
              <a:rPr lang="en-US" sz="2000" dirty="0" err="1" smtClean="0"/>
              <a:t>Iyer</a:t>
            </a:r>
            <a:r>
              <a:rPr lang="en-US" sz="2000" dirty="0" smtClean="0"/>
              <a:t> et al. 2012)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6952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Moral Appeals as Emotional Appeals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oral intuitions allow individuals to make snap judgments without much thought</a:t>
            </a:r>
          </a:p>
          <a:p>
            <a:endParaRPr lang="en-US" dirty="0" smtClean="0"/>
          </a:p>
          <a:p>
            <a:r>
              <a:rPr lang="en-US" dirty="0" smtClean="0"/>
              <a:t>Makes them an attractive target for political elites who are trying to shape public opinion</a:t>
            </a:r>
          </a:p>
          <a:p>
            <a:endParaRPr lang="en-US" dirty="0" smtClean="0"/>
          </a:p>
          <a:p>
            <a:r>
              <a:rPr lang="en-US" dirty="0" smtClean="0"/>
              <a:t>Use them to appeal to emotions</a:t>
            </a:r>
          </a:p>
        </p:txBody>
      </p:sp>
    </p:spTree>
    <p:extLst>
      <p:ext uri="{BB962C8B-B14F-4D97-AF65-F5344CB8AC3E}">
        <p14:creationId xmlns:p14="http://schemas.microsoft.com/office/powerpoint/2010/main" val="4013001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Republican and Democratic elites will emphasize different values in their communications</a:t>
            </a:r>
          </a:p>
          <a:p>
            <a:pPr lvl="1"/>
            <a:r>
              <a:rPr lang="en-US" dirty="0" smtClean="0"/>
              <a:t>Will be more pronounced in primaries</a:t>
            </a:r>
          </a:p>
          <a:p>
            <a:pPr lvl="1"/>
            <a:r>
              <a:rPr lang="en-US" dirty="0" smtClean="0"/>
              <a:t>Candidates will moderate their language in the general election</a:t>
            </a:r>
          </a:p>
          <a:p>
            <a:r>
              <a:rPr lang="en-US" dirty="0" smtClean="0"/>
              <a:t>These appeals will evoke an emotional reaction</a:t>
            </a:r>
          </a:p>
        </p:txBody>
      </p:sp>
    </p:spTree>
    <p:extLst>
      <p:ext uri="{BB962C8B-B14F-4D97-AF65-F5344CB8AC3E}">
        <p14:creationId xmlns:p14="http://schemas.microsoft.com/office/powerpoint/2010/main" val="1359887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Presidential primary ads from 2008 and 2016</a:t>
            </a:r>
          </a:p>
          <a:p>
            <a:pPr lvl="1"/>
            <a:r>
              <a:rPr lang="en-US" dirty="0" smtClean="0"/>
              <a:t>Using Moral Foundations Dictionary to analyze text of political advertisements</a:t>
            </a:r>
          </a:p>
          <a:p>
            <a:pPr lvl="1"/>
            <a:r>
              <a:rPr lang="en-US" dirty="0" smtClean="0"/>
              <a:t>Use correspondence analysis</a:t>
            </a:r>
          </a:p>
          <a:p>
            <a:pPr lvl="2"/>
            <a:r>
              <a:rPr lang="en-US" dirty="0" smtClean="0"/>
              <a:t>Graphically depicts the relationship between variables in a contingency table</a:t>
            </a:r>
          </a:p>
          <a:p>
            <a:pPr lvl="2"/>
            <a:r>
              <a:rPr lang="en-US" dirty="0" smtClean="0"/>
              <a:t>Moral values and candidates that lie in the same direction from the origin are associated with one another</a:t>
            </a:r>
          </a:p>
          <a:p>
            <a:pPr lvl="2"/>
            <a:r>
              <a:rPr lang="en-US" dirty="0" smtClean="0"/>
              <a:t>Distance from origin indicates how unique a value or candidate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814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Non-Presidential Ads: 2008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7738002" cy="465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893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Presidential Primary Candidate Ads: 2008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7315200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6212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1092</TotalTime>
  <Words>446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How Moral Language Does the Work of Politics</vt:lpstr>
      <vt:lpstr>Research Question &amp; Data</vt:lpstr>
      <vt:lpstr>What is Moral Language?</vt:lpstr>
      <vt:lpstr>What is Moral Language?</vt:lpstr>
      <vt:lpstr>Moral Appeals as Emotional Appeals</vt:lpstr>
      <vt:lpstr>Hypotheses</vt:lpstr>
      <vt:lpstr>Study 1</vt:lpstr>
      <vt:lpstr>Non-Presidential Ads: 2008</vt:lpstr>
      <vt:lpstr>Presidential Primary Candidate Ads: 2008</vt:lpstr>
      <vt:lpstr>Presidential Primary Candidates: 2016</vt:lpstr>
      <vt:lpstr>Change in Moral Language from Primary to General: 2008</vt:lpstr>
      <vt:lpstr>Study 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 1</dc:creator>
  <cp:lastModifiedBy>Reviewer 1</cp:lastModifiedBy>
  <cp:revision>23</cp:revision>
  <dcterms:created xsi:type="dcterms:W3CDTF">2016-12-04T19:07:27Z</dcterms:created>
  <dcterms:modified xsi:type="dcterms:W3CDTF">2016-12-05T13:20:19Z</dcterms:modified>
</cp:coreProperties>
</file>