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9"/>
  </p:notesMasterIdLst>
  <p:sldIdLst>
    <p:sldId id="256" r:id="rId2"/>
    <p:sldId id="305" r:id="rId3"/>
    <p:sldId id="306" r:id="rId4"/>
    <p:sldId id="291" r:id="rId5"/>
    <p:sldId id="293" r:id="rId6"/>
    <p:sldId id="308" r:id="rId7"/>
    <p:sldId id="310" r:id="rId8"/>
    <p:sldId id="311" r:id="rId9"/>
    <p:sldId id="312" r:id="rId10"/>
    <p:sldId id="320" r:id="rId11"/>
    <p:sldId id="314" r:id="rId12"/>
    <p:sldId id="317" r:id="rId13"/>
    <p:sldId id="318" r:id="rId14"/>
    <p:sldId id="276" r:id="rId15"/>
    <p:sldId id="283" r:id="rId16"/>
    <p:sldId id="322" r:id="rId17"/>
    <p:sldId id="29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CCECFF"/>
    <a:srgbClr val="FF33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20071168988492"/>
          <c:y val="6.7814303611845872E-2"/>
          <c:w val="0.79103005754088429"/>
          <c:h val="0.74702194420137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Demo_all!$A$21</c:f>
              <c:strCache>
                <c:ptCount val="1"/>
                <c:pt idx="0">
                  <c:v>White Non-College Men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CD-4584-B007-C7FD2CBDF3A0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CD-4584-B007-C7FD2CBDF3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Demo_all!$B$20:$E$20</c:f>
              <c:strCache>
                <c:ptCount val="4"/>
                <c:pt idx="0">
                  <c:v>Obama</c:v>
                </c:pt>
                <c:pt idx="1">
                  <c:v>Clinton</c:v>
                </c:pt>
                <c:pt idx="2">
                  <c:v>Romney</c:v>
                </c:pt>
                <c:pt idx="3">
                  <c:v>Trump</c:v>
                </c:pt>
              </c:strCache>
            </c:strRef>
          </c:cat>
          <c:val>
            <c:numRef>
              <c:f>Demo_all!$B$21:$E$21</c:f>
              <c:numCache>
                <c:formatCode>General</c:formatCode>
                <c:ptCount val="4"/>
                <c:pt idx="0">
                  <c:v>33</c:v>
                </c:pt>
                <c:pt idx="1">
                  <c:v>23</c:v>
                </c:pt>
                <c:pt idx="2">
                  <c:v>64</c:v>
                </c:pt>
                <c:pt idx="3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3C-422B-A2DE-6BF78C531341}"/>
            </c:ext>
          </c:extLst>
        </c:ser>
        <c:ser>
          <c:idx val="1"/>
          <c:order val="1"/>
          <c:tx>
            <c:strRef>
              <c:f>Demo_all!$A$22</c:f>
              <c:strCache>
                <c:ptCount val="1"/>
                <c:pt idx="0">
                  <c:v>White College Men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1CD-4584-B007-C7FD2CBDF3A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1CD-4584-B007-C7FD2CBDF3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Demo_all!$B$20:$E$20</c:f>
              <c:strCache>
                <c:ptCount val="4"/>
                <c:pt idx="0">
                  <c:v>Obama</c:v>
                </c:pt>
                <c:pt idx="1">
                  <c:v>Clinton</c:v>
                </c:pt>
                <c:pt idx="2">
                  <c:v>Romney</c:v>
                </c:pt>
                <c:pt idx="3">
                  <c:v>Trump</c:v>
                </c:pt>
              </c:strCache>
            </c:strRef>
          </c:cat>
          <c:val>
            <c:numRef>
              <c:f>Demo_all!$B$22:$E$22</c:f>
              <c:numCache>
                <c:formatCode>General</c:formatCode>
                <c:ptCount val="4"/>
                <c:pt idx="0">
                  <c:v>38</c:v>
                </c:pt>
                <c:pt idx="1">
                  <c:v>39</c:v>
                </c:pt>
                <c:pt idx="2">
                  <c:v>59</c:v>
                </c:pt>
                <c:pt idx="3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3C-422B-A2DE-6BF78C531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44485648"/>
        <c:axId val="444490352"/>
      </c:barChart>
      <c:catAx>
        <c:axId val="444485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490352"/>
        <c:crosses val="autoZero"/>
        <c:auto val="1"/>
        <c:lblAlgn val="ctr"/>
        <c:lblOffset val="100"/>
        <c:noMultiLvlLbl val="0"/>
      </c:catAx>
      <c:valAx>
        <c:axId val="444490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48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Demo_all!$A$25</c:f>
              <c:strCache>
                <c:ptCount val="1"/>
                <c:pt idx="0">
                  <c:v>White Non-College Women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3F9-49D0-8540-091BD0A01286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3F9-49D0-8540-091BD0A012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Demo_all!$B$24:$E$24</c:f>
              <c:strCache>
                <c:ptCount val="4"/>
                <c:pt idx="0">
                  <c:v>Obama</c:v>
                </c:pt>
                <c:pt idx="1">
                  <c:v>Clinton</c:v>
                </c:pt>
                <c:pt idx="2">
                  <c:v>Romney</c:v>
                </c:pt>
                <c:pt idx="3">
                  <c:v>Trump</c:v>
                </c:pt>
              </c:strCache>
            </c:strRef>
          </c:cat>
          <c:val>
            <c:numRef>
              <c:f>Demo_all!$B$25:$E$25</c:f>
              <c:numCache>
                <c:formatCode>General</c:formatCode>
                <c:ptCount val="4"/>
                <c:pt idx="0">
                  <c:v>39</c:v>
                </c:pt>
                <c:pt idx="1">
                  <c:v>34</c:v>
                </c:pt>
                <c:pt idx="2">
                  <c:v>59</c:v>
                </c:pt>
                <c:pt idx="3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F5-4F0B-9C5B-5E8F81EC3710}"/>
            </c:ext>
          </c:extLst>
        </c:ser>
        <c:ser>
          <c:idx val="1"/>
          <c:order val="1"/>
          <c:tx>
            <c:strRef>
              <c:f>Demo_all!$A$26</c:f>
              <c:strCache>
                <c:ptCount val="1"/>
                <c:pt idx="0">
                  <c:v>White College Women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3F9-49D0-8540-091BD0A0128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3F9-49D0-8540-091BD0A012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Demo_all!$B$24:$E$24</c:f>
              <c:strCache>
                <c:ptCount val="4"/>
                <c:pt idx="0">
                  <c:v>Obama</c:v>
                </c:pt>
                <c:pt idx="1">
                  <c:v>Clinton</c:v>
                </c:pt>
                <c:pt idx="2">
                  <c:v>Romney</c:v>
                </c:pt>
                <c:pt idx="3">
                  <c:v>Trump</c:v>
                </c:pt>
              </c:strCache>
            </c:strRef>
          </c:cat>
          <c:val>
            <c:numRef>
              <c:f>Demo_all!$B$26:$E$26</c:f>
              <c:numCache>
                <c:formatCode>General</c:formatCode>
                <c:ptCount val="4"/>
                <c:pt idx="0">
                  <c:v>46</c:v>
                </c:pt>
                <c:pt idx="1">
                  <c:v>51</c:v>
                </c:pt>
                <c:pt idx="2">
                  <c:v>52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F5-4F0B-9C5B-5E8F81EC3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0542344"/>
        <c:axId val="450549792"/>
      </c:barChart>
      <c:catAx>
        <c:axId val="450542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549792"/>
        <c:crosses val="autoZero"/>
        <c:auto val="1"/>
        <c:lblAlgn val="ctr"/>
        <c:lblOffset val="100"/>
        <c:noMultiLvlLbl val="0"/>
      </c:catAx>
      <c:valAx>
        <c:axId val="450549792"/>
        <c:scaling>
          <c:orientation val="minMax"/>
          <c:max val="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542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Sheet8!$B$2</c:f>
              <c:strCache>
                <c:ptCount val="1"/>
                <c:pt idx="0">
                  <c:v>Clinton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Sheet8!$A$3:$A$6</c:f>
              <c:strCache>
                <c:ptCount val="4"/>
                <c:pt idx="0">
                  <c:v>A lot (57%)</c:v>
                </c:pt>
                <c:pt idx="1">
                  <c:v>Some (15%)</c:v>
                </c:pt>
                <c:pt idx="2">
                  <c:v>Not much (12%)</c:v>
                </c:pt>
                <c:pt idx="3">
                  <c:v>Not at all (15%)</c:v>
                </c:pt>
              </c:strCache>
            </c:strRef>
          </c:cat>
          <c:val>
            <c:numRef>
              <c:f>Sheet8!$B$3:$B$6</c:f>
              <c:numCache>
                <c:formatCode>General</c:formatCode>
                <c:ptCount val="4"/>
                <c:pt idx="0">
                  <c:v>84</c:v>
                </c:pt>
                <c:pt idx="1">
                  <c:v>19</c:v>
                </c:pt>
                <c:pt idx="2">
                  <c:v>10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5F-46A5-97F6-AC79D59ADAD4}"/>
            </c:ext>
          </c:extLst>
        </c:ser>
        <c:ser>
          <c:idx val="1"/>
          <c:order val="1"/>
          <c:tx>
            <c:strRef>
              <c:f>Sheet8!$C$2</c:f>
              <c:strCache>
                <c:ptCount val="1"/>
                <c:pt idx="0">
                  <c:v>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Sheet8!$A$3:$A$6</c:f>
              <c:strCache>
                <c:ptCount val="4"/>
                <c:pt idx="0">
                  <c:v>A lot (57%)</c:v>
                </c:pt>
                <c:pt idx="1">
                  <c:v>Some (15%)</c:v>
                </c:pt>
                <c:pt idx="2">
                  <c:v>Not much (12%)</c:v>
                </c:pt>
                <c:pt idx="3">
                  <c:v>Not at all (15%)</c:v>
                </c:pt>
              </c:strCache>
            </c:strRef>
          </c:cat>
          <c:val>
            <c:numRef>
              <c:f>Sheet8!$C$3:$C$6</c:f>
              <c:numCache>
                <c:formatCode>General</c:formatCode>
                <c:ptCount val="4"/>
                <c:pt idx="0">
                  <c:v>11</c:v>
                </c:pt>
                <c:pt idx="1">
                  <c:v>78</c:v>
                </c:pt>
                <c:pt idx="2">
                  <c:v>89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5F-46A5-97F6-AC79D59AD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2208504"/>
        <c:axId val="492210856"/>
      </c:barChart>
      <c:catAx>
        <c:axId val="492208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210856"/>
        <c:crosses val="autoZero"/>
        <c:auto val="1"/>
        <c:lblAlgn val="ctr"/>
        <c:lblOffset val="100"/>
        <c:noMultiLvlLbl val="0"/>
      </c:catAx>
      <c:valAx>
        <c:axId val="492210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208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Sheet8!$F$2</c:f>
              <c:strCache>
                <c:ptCount val="1"/>
                <c:pt idx="0">
                  <c:v>Clinton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Sheet8!$E$3:$E$6</c:f>
              <c:strCache>
                <c:ptCount val="4"/>
                <c:pt idx="0">
                  <c:v>A lot (41%)</c:v>
                </c:pt>
                <c:pt idx="1">
                  <c:v>Some (26%)</c:v>
                </c:pt>
                <c:pt idx="2">
                  <c:v>Not much (15%)</c:v>
                </c:pt>
                <c:pt idx="3">
                  <c:v>Not at all (16%)</c:v>
                </c:pt>
              </c:strCache>
            </c:strRef>
          </c:cat>
          <c:val>
            <c:numRef>
              <c:f>Sheet8!$F$3:$F$6</c:f>
              <c:numCache>
                <c:formatCode>General</c:formatCode>
                <c:ptCount val="4"/>
                <c:pt idx="0">
                  <c:v>81</c:v>
                </c:pt>
                <c:pt idx="1">
                  <c:v>20</c:v>
                </c:pt>
                <c:pt idx="2">
                  <c:v>6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81-417C-BC04-71FC63A5661F}"/>
            </c:ext>
          </c:extLst>
        </c:ser>
        <c:ser>
          <c:idx val="1"/>
          <c:order val="1"/>
          <c:tx>
            <c:strRef>
              <c:f>Sheet8!$G$2</c:f>
              <c:strCache>
                <c:ptCount val="1"/>
                <c:pt idx="0">
                  <c:v>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Sheet8!$E$3:$E$6</c:f>
              <c:strCache>
                <c:ptCount val="4"/>
                <c:pt idx="0">
                  <c:v>A lot (41%)</c:v>
                </c:pt>
                <c:pt idx="1">
                  <c:v>Some (26%)</c:v>
                </c:pt>
                <c:pt idx="2">
                  <c:v>Not much (15%)</c:v>
                </c:pt>
                <c:pt idx="3">
                  <c:v>Not at all (16%)</c:v>
                </c:pt>
              </c:strCache>
            </c:strRef>
          </c:cat>
          <c:val>
            <c:numRef>
              <c:f>Sheet8!$G$3:$G$6</c:f>
              <c:numCache>
                <c:formatCode>General</c:formatCode>
                <c:ptCount val="4"/>
                <c:pt idx="0">
                  <c:v>12</c:v>
                </c:pt>
                <c:pt idx="1">
                  <c:v>73</c:v>
                </c:pt>
                <c:pt idx="2">
                  <c:v>87</c:v>
                </c:pt>
                <c:pt idx="3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81-417C-BC04-71FC63A56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2211248"/>
        <c:axId val="492204192"/>
      </c:barChart>
      <c:catAx>
        <c:axId val="49221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204192"/>
        <c:crosses val="autoZero"/>
        <c:auto val="1"/>
        <c:lblAlgn val="ctr"/>
        <c:lblOffset val="100"/>
        <c:noMultiLvlLbl val="0"/>
      </c:catAx>
      <c:valAx>
        <c:axId val="49220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21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70F6-932D-42CB-B823-C5D38E3D205C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1EF42-024A-4450-8914-B942B2056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3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Interaction only occurs for whites, men and women among blacks and Latinos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01F11B-C861-4102-ADD5-FEDAB0E20393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732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6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6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4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8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4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1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0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8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5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1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Leonie.huddy@stonybrook.ed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GENDER, feminism, the 2016 Presidential Election and beyond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Leonie Huddy</a:t>
            </a:r>
          </a:p>
          <a:p>
            <a:r>
              <a:rPr lang="en-US" sz="3200" dirty="0"/>
              <a:t>Department of Political Science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4544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08064"/>
          </a:xfrm>
        </p:spPr>
        <p:txBody>
          <a:bodyPr>
            <a:normAutofit fontScale="90000"/>
          </a:bodyPr>
          <a:lstStyle/>
          <a:p>
            <a:r>
              <a:rPr lang="de-DE" altLang="en-US" dirty="0"/>
              <a:t>Determinants of Feminist Ideology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143393"/>
              </p:ext>
            </p:extLst>
          </p:nvPr>
        </p:nvGraphicFramePr>
        <p:xfrm>
          <a:off x="1069847" y="1377951"/>
          <a:ext cx="10058398" cy="501930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886794">
                  <a:extLst>
                    <a:ext uri="{9D8B030D-6E8A-4147-A177-3AD203B41FA5}">
                      <a16:colId xmlns:a16="http://schemas.microsoft.com/office/drawing/2014/main" val="3963415164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93058831"/>
                    </a:ext>
                  </a:extLst>
                </a:gridCol>
                <a:gridCol w="779488">
                  <a:extLst>
                    <a:ext uri="{9D8B030D-6E8A-4147-A177-3AD203B41FA5}">
                      <a16:colId xmlns:a16="http://schemas.microsoft.com/office/drawing/2014/main" val="3725706231"/>
                    </a:ext>
                  </a:extLst>
                </a:gridCol>
                <a:gridCol w="824459">
                  <a:extLst>
                    <a:ext uri="{9D8B030D-6E8A-4147-A177-3AD203B41FA5}">
                      <a16:colId xmlns:a16="http://schemas.microsoft.com/office/drawing/2014/main" val="3558555612"/>
                    </a:ext>
                  </a:extLst>
                </a:gridCol>
                <a:gridCol w="1319134">
                  <a:extLst>
                    <a:ext uri="{9D8B030D-6E8A-4147-A177-3AD203B41FA5}">
                      <a16:colId xmlns:a16="http://schemas.microsoft.com/office/drawing/2014/main" val="3972329626"/>
                    </a:ext>
                  </a:extLst>
                </a:gridCol>
                <a:gridCol w="779488">
                  <a:extLst>
                    <a:ext uri="{9D8B030D-6E8A-4147-A177-3AD203B41FA5}">
                      <a16:colId xmlns:a16="http://schemas.microsoft.com/office/drawing/2014/main" val="4134050002"/>
                    </a:ext>
                  </a:extLst>
                </a:gridCol>
                <a:gridCol w="554636">
                  <a:extLst>
                    <a:ext uri="{9D8B030D-6E8A-4147-A177-3AD203B41FA5}">
                      <a16:colId xmlns:a16="http://schemas.microsoft.com/office/drawing/2014/main" val="2337740897"/>
                    </a:ext>
                  </a:extLst>
                </a:gridCol>
              </a:tblGrid>
              <a:tr h="255988"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 gridSpan="2"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Men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 gridSpan="3"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Women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79600"/>
                  </a:ext>
                </a:extLst>
              </a:tr>
              <a:tr h="255988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1200" dirty="0">
                          <a:effectLst/>
                        </a:rPr>
                        <a:t>Traditional Beliefs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extLst>
                  <a:ext uri="{0D108BD9-81ED-4DB2-BD59-A6C34878D82A}">
                    <a16:rowId xmlns:a16="http://schemas.microsoft.com/office/drawing/2014/main" val="3598018649"/>
                  </a:ext>
                </a:extLst>
              </a:tr>
              <a:tr h="407290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  Women's Roles (non-traditional)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0.05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(0.02)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0.02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(0.02)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extLst>
                  <a:ext uri="{0D108BD9-81ED-4DB2-BD59-A6C34878D82A}">
                    <a16:rowId xmlns:a16="http://schemas.microsoft.com/office/drawing/2014/main" val="2195576989"/>
                  </a:ext>
                </a:extLst>
              </a:tr>
              <a:tr h="407290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  Traditional Moral Values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-0.18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(0.02)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**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-0.13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(0.02)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**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extLst>
                  <a:ext uri="{0D108BD9-81ED-4DB2-BD59-A6C34878D82A}">
                    <a16:rowId xmlns:a16="http://schemas.microsoft.com/office/drawing/2014/main" val="2812523491"/>
                  </a:ext>
                </a:extLst>
              </a:tr>
              <a:tr h="407290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  Religious Attendance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0.01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(0.01)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0.00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(0.01)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extLst>
                  <a:ext uri="{0D108BD9-81ED-4DB2-BD59-A6C34878D82A}">
                    <a16:rowId xmlns:a16="http://schemas.microsoft.com/office/drawing/2014/main" val="1037915077"/>
                  </a:ext>
                </a:extLst>
              </a:tr>
              <a:tr h="255988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1200">
                          <a:effectLst/>
                        </a:rPr>
                        <a:t>Political Orientation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extLst>
                  <a:ext uri="{0D108BD9-81ED-4DB2-BD59-A6C34878D82A}">
                    <a16:rowId xmlns:a16="http://schemas.microsoft.com/office/drawing/2014/main" val="4154281154"/>
                  </a:ext>
                </a:extLst>
              </a:tr>
              <a:tr h="407290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  Conservative-Liberal Ideology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0.14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(0.02)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**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0.16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(0.01)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**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extLst>
                  <a:ext uri="{0D108BD9-81ED-4DB2-BD59-A6C34878D82A}">
                    <a16:rowId xmlns:a16="http://schemas.microsoft.com/office/drawing/2014/main" val="1761562774"/>
                  </a:ext>
                </a:extLst>
              </a:tr>
              <a:tr h="255988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1200">
                          <a:effectLst/>
                        </a:rPr>
                        <a:t>Personality Factors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extLst>
                  <a:ext uri="{0D108BD9-81ED-4DB2-BD59-A6C34878D82A}">
                    <a16:rowId xmlns:a16="http://schemas.microsoft.com/office/drawing/2014/main" val="799407739"/>
                  </a:ext>
                </a:extLst>
              </a:tr>
              <a:tr h="407290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  Authoritarian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-0.02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(0.01)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-0.01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(0.01)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extLst>
                  <a:ext uri="{0D108BD9-81ED-4DB2-BD59-A6C34878D82A}">
                    <a16:rowId xmlns:a16="http://schemas.microsoft.com/office/drawing/2014/main" val="3723636555"/>
                  </a:ext>
                </a:extLst>
              </a:tr>
              <a:tr h="407290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  Open to Experience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0.02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(0.02)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0.09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(0.02)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**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extLst>
                  <a:ext uri="{0D108BD9-81ED-4DB2-BD59-A6C34878D82A}">
                    <a16:rowId xmlns:a16="http://schemas.microsoft.com/office/drawing/2014/main" val="1491306189"/>
                  </a:ext>
                </a:extLst>
              </a:tr>
              <a:tr h="407290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  Agreeable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0.08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(0.02)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**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0.05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(0.02)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extLst>
                  <a:ext uri="{0D108BD9-81ED-4DB2-BD59-A6C34878D82A}">
                    <a16:rowId xmlns:a16="http://schemas.microsoft.com/office/drawing/2014/main" val="4215580103"/>
                  </a:ext>
                </a:extLst>
              </a:tr>
              <a:tr h="407290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1200">
                          <a:effectLst/>
                        </a:rPr>
                        <a:t>Education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0.00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(0.01)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0.04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(0.01)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**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extLst>
                  <a:ext uri="{0D108BD9-81ED-4DB2-BD59-A6C34878D82A}">
                    <a16:rowId xmlns:a16="http://schemas.microsoft.com/office/drawing/2014/main" val="703364736"/>
                  </a:ext>
                </a:extLst>
              </a:tr>
              <a:tr h="255988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2581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2724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extLst>
                  <a:ext uri="{0D108BD9-81ED-4DB2-BD59-A6C34878D82A}">
                    <a16:rowId xmlns:a16="http://schemas.microsoft.com/office/drawing/2014/main" val="4244137757"/>
                  </a:ext>
                </a:extLst>
              </a:tr>
              <a:tr h="255988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R</a:t>
                      </a:r>
                      <a:r>
                        <a:rPr lang="en-US" sz="1800" kern="1200" baseline="300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0.31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0.32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5" marR="47585" marT="0" marB="0"/>
                </a:tc>
                <a:extLst>
                  <a:ext uri="{0D108BD9-81ED-4DB2-BD59-A6C34878D82A}">
                    <a16:rowId xmlns:a16="http://schemas.microsoft.com/office/drawing/2014/main" val="2018979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53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296400" y="608013"/>
            <a:ext cx="2430463" cy="1644650"/>
          </a:xfrm>
        </p:spPr>
        <p:txBody>
          <a:bodyPr>
            <a:normAutofit fontScale="90000"/>
          </a:bodyPr>
          <a:lstStyle/>
          <a:p>
            <a:r>
              <a:rPr altLang="en-US"/>
              <a:t>Feminism by Openness to Experience</a:t>
            </a:r>
          </a:p>
        </p:txBody>
      </p:sp>
      <p:sp>
        <p:nvSpPr>
          <p:cNvPr id="18435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463" cy="3505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/>
              <a:t>This is drawn form an equation in which political ideology, traditional morality, and beliefs about the size of government are controlled. </a:t>
            </a:r>
          </a:p>
        </p:txBody>
      </p:sp>
      <p:pic>
        <p:nvPicPr>
          <p:cNvPr id="1843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0575" y="608013"/>
            <a:ext cx="7513638" cy="5656262"/>
          </a:xfrm>
        </p:spPr>
      </p:pic>
    </p:spTree>
    <p:extLst>
      <p:ext uri="{BB962C8B-B14F-4D97-AF65-F5344CB8AC3E}">
        <p14:creationId xmlns:p14="http://schemas.microsoft.com/office/powerpoint/2010/main" val="2596046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296400" y="608013"/>
            <a:ext cx="2430463" cy="281104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altLang="en-US" dirty="0"/>
              <a:t>Effects of Feminist Ideology on Partisan Polarization=Dems-Reps </a:t>
            </a:r>
            <a:br>
              <a:rPr lang="de-DE" altLang="en-US" dirty="0"/>
            </a:br>
            <a:r>
              <a:rPr lang="de-DE" altLang="en-US" dirty="0"/>
              <a:t>(-1 to +1)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375221"/>
              </p:ext>
            </p:extLst>
          </p:nvPr>
        </p:nvGraphicFramePr>
        <p:xfrm>
          <a:off x="673100" y="384311"/>
          <a:ext cx="7772400" cy="5076694"/>
        </p:xfrm>
        <a:graphic>
          <a:graphicData uri="http://schemas.openxmlformats.org/drawingml/2006/table">
            <a:tbl>
              <a:tblPr bandRow="1">
                <a:tableStyleId>{9DCAF9ED-07DC-4A11-8D7F-57B35C25682E}</a:tableStyleId>
              </a:tblPr>
              <a:tblGrid>
                <a:gridCol w="5136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62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Polarization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Gender (female: feminism=0)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-0.11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(0.05)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sng" strike="noStrike" dirty="0">
                          <a:effectLst/>
                        </a:rPr>
                        <a:t>Ideology </a:t>
                      </a:r>
                      <a:endParaRPr lang="en-US" sz="1800" b="0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Strong Government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(0.02)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**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Traditional Moral Values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-0.26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(0.03)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**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Religious Attendance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-0.04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(0.02)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Conservative-Liberal Ideology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(0.04)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**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sng" strike="noStrike" dirty="0">
                          <a:effectLst/>
                        </a:rPr>
                        <a:t>Group-Based Attitudes</a:t>
                      </a:r>
                      <a:endParaRPr lang="en-US" sz="1800" b="0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Racial Resentment (Non-Black)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(0.03)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Black X Resentment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(0.09)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Feminism (among men)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(0.07)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2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Female X Feminism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(0.09)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2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2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.56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4651" name="Text Placeholder 1"/>
          <p:cNvSpPr>
            <a:spLocks noGrp="1"/>
          </p:cNvSpPr>
          <p:nvPr>
            <p:ph type="body" sz="half" idx="2"/>
          </p:nvPr>
        </p:nvSpPr>
        <p:spPr>
          <a:xfrm>
            <a:off x="9296400" y="3670852"/>
            <a:ext cx="2430463" cy="2120348"/>
          </a:xfrm>
        </p:spPr>
        <p:txBody>
          <a:bodyPr/>
          <a:lstStyle/>
          <a:p>
            <a:r>
              <a:rPr lang="en-US" altLang="en-US" dirty="0"/>
              <a:t>Entries are regression coefficients with standard errors in parentheses. </a:t>
            </a:r>
          </a:p>
        </p:txBody>
      </p:sp>
    </p:spTree>
    <p:extLst>
      <p:ext uri="{BB962C8B-B14F-4D97-AF65-F5344CB8AC3E}">
        <p14:creationId xmlns:p14="http://schemas.microsoft.com/office/powerpoint/2010/main" val="2411853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9296400" y="608013"/>
            <a:ext cx="2430463" cy="25669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altLang="en-US"/>
              <a:t>Marginal Effect of Feminist Beliefs on Partisan Polarization among Men and Women:</a:t>
            </a:r>
          </a:p>
        </p:txBody>
      </p:sp>
      <p:sp>
        <p:nvSpPr>
          <p:cNvPr id="26627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4089400"/>
            <a:ext cx="2430463" cy="1701800"/>
          </a:xfrm>
        </p:spPr>
        <p:txBody>
          <a:bodyPr/>
          <a:lstStyle/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</p:txBody>
      </p:sp>
      <p:pic>
        <p:nvPicPr>
          <p:cNvPr id="26628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625" y="608013"/>
            <a:ext cx="7994650" cy="5656262"/>
          </a:xfrm>
        </p:spPr>
      </p:pic>
    </p:spTree>
    <p:extLst>
      <p:ext uri="{BB962C8B-B14F-4D97-AF65-F5344CB8AC3E}">
        <p14:creationId xmlns:p14="http://schemas.microsoft.com/office/powerpoint/2010/main" val="4267117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5249" y="484188"/>
            <a:ext cx="9791114" cy="1609725"/>
          </a:xfrm>
        </p:spPr>
        <p:txBody>
          <a:bodyPr>
            <a:normAutofit/>
          </a:bodyPr>
          <a:lstStyle/>
          <a:p>
            <a:r>
              <a:rPr lang="en-US" dirty="0"/>
              <a:t>The 2016 election outcome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4294967295"/>
          </p:nvPr>
        </p:nvSpPr>
        <p:spPr>
          <a:xfrm>
            <a:off x="675250" y="2250831"/>
            <a:ext cx="4825218" cy="43680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Men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6274189" y="2250831"/>
            <a:ext cx="4895557" cy="43680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Women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087932"/>
              </p:ext>
            </p:extLst>
          </p:nvPr>
        </p:nvGraphicFramePr>
        <p:xfrm>
          <a:off x="675249" y="2574387"/>
          <a:ext cx="5134707" cy="3587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402563"/>
              </p:ext>
            </p:extLst>
          </p:nvPr>
        </p:nvGraphicFramePr>
        <p:xfrm>
          <a:off x="6133513" y="2687638"/>
          <a:ext cx="5190979" cy="3474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8592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Bothered by TRUMP’S TREATMENT OF WOMEN?</a:t>
            </a:r>
            <a:br>
              <a:rPr lang="en-US" sz="4800" dirty="0"/>
            </a:br>
            <a:r>
              <a:rPr lang="en-US" sz="4800" dirty="0"/>
              <a:t>% support for trump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Women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Men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9092417"/>
              </p:ext>
            </p:extLst>
          </p:nvPr>
        </p:nvGraphicFramePr>
        <p:xfrm>
          <a:off x="562708" y="2743200"/>
          <a:ext cx="5261831" cy="329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52797352"/>
              </p:ext>
            </p:extLst>
          </p:nvPr>
        </p:nvGraphicFramePr>
        <p:xfrm>
          <a:off x="6364288" y="2743200"/>
          <a:ext cx="5424438" cy="329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1943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Partisans voted along partisan lines in 2016</a:t>
            </a:r>
          </a:p>
          <a:p>
            <a:r>
              <a:rPr lang="en-US" dirty="0"/>
              <a:t>Feminism is a large part of that decision</a:t>
            </a:r>
          </a:p>
          <a:p>
            <a:r>
              <a:rPr lang="en-US" dirty="0"/>
              <a:t>The question concerns the additional role played by gender in 2016 </a:t>
            </a:r>
          </a:p>
          <a:p>
            <a:pPr lvl="1"/>
            <a:r>
              <a:rPr lang="en-US" dirty="0"/>
              <a:t>Did hostile sexism play an added role and drive support for Trump?</a:t>
            </a:r>
          </a:p>
          <a:p>
            <a:pPr lvl="1"/>
            <a:r>
              <a:rPr lang="en-US" dirty="0"/>
              <a:t>Were there heightened effects of feminism (among women and men)?</a:t>
            </a:r>
          </a:p>
          <a:p>
            <a:r>
              <a:rPr lang="en-US" dirty="0"/>
              <a:t>What does this mean for a future female political candidate?</a:t>
            </a:r>
          </a:p>
          <a:p>
            <a:pPr lvl="1"/>
            <a:r>
              <a:rPr lang="en-US" dirty="0"/>
              <a:t>Most likely to emerge within the democratic party</a:t>
            </a:r>
          </a:p>
          <a:p>
            <a:pPr lvl="1"/>
            <a:r>
              <a:rPr lang="en-US" dirty="0"/>
              <a:t>But may be easier to win if on the political right (decreasing the effects of sexism and snit-feminism)? 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28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Thank you!</a:t>
            </a:r>
            <a:br>
              <a:rPr lang="en-US" dirty="0"/>
            </a:br>
            <a:r>
              <a:rPr lang="en-US" sz="6700" dirty="0">
                <a:hlinkClick r:id="rId2"/>
              </a:rPr>
              <a:t>Leonie.huddy@stonybrook.edu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3966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45385"/>
          </a:xfrm>
        </p:spPr>
        <p:txBody>
          <a:bodyPr>
            <a:normAutofit/>
          </a:bodyPr>
          <a:lstStyle/>
          <a:p>
            <a:r>
              <a:rPr lang="en-US" dirty="0"/>
              <a:t>candidate gender salient in 2016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071" y="1976715"/>
            <a:ext cx="4327295" cy="24232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80338" y="1803042"/>
            <a:ext cx="5318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357" y="2999921"/>
            <a:ext cx="2469094" cy="1847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974" y="1664781"/>
            <a:ext cx="3432345" cy="1335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956" y="4888029"/>
            <a:ext cx="3267739" cy="1402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5034" y="3120634"/>
            <a:ext cx="2688569" cy="17009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0191" y="4689017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5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 were expected to support Hillary Clinton: the gender gap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03" y="1988378"/>
            <a:ext cx="368009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8" y="1988378"/>
            <a:ext cx="3637372" cy="400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53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78" y="1297213"/>
            <a:ext cx="4841202" cy="5371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0647" y="1550503"/>
            <a:ext cx="515248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 gender gap in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Gender Gap (% women voting for Dem -% men voting for Dem) = </a:t>
            </a:r>
            <a:r>
              <a:rPr lang="en-US" b="1" dirty="0"/>
              <a:t>13 pts</a:t>
            </a:r>
            <a:r>
              <a:rPr lang="en-US" dirty="0"/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Fewer men voted for Clinton than Obama; but the election outcome is not historically unprecedented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/>
              <a:t>Raises questions about normalcy or extraordinariness of 2016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99878" y="484188"/>
            <a:ext cx="10782522" cy="812800"/>
          </a:xfrm>
        </p:spPr>
        <p:txBody>
          <a:bodyPr>
            <a:normAutofit fontScale="90000"/>
          </a:bodyPr>
          <a:lstStyle/>
          <a:p>
            <a:r>
              <a:rPr lang="en-US" dirty="0"/>
              <a:t>Large gender gap in 2016</a:t>
            </a:r>
          </a:p>
        </p:txBody>
      </p:sp>
    </p:spTree>
    <p:extLst>
      <p:ext uri="{BB962C8B-B14F-4D97-AF65-F5344CB8AC3E}">
        <p14:creationId xmlns:p14="http://schemas.microsoft.com/office/powerpoint/2010/main" val="3635223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12779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400" dirty="0"/>
              <a:t>Placing gender in political context: </a:t>
            </a:r>
            <a:br>
              <a:rPr lang="en-US" altLang="en-US" sz="4400" dirty="0"/>
            </a:br>
            <a:r>
              <a:rPr lang="en-US" altLang="en-US" sz="4400" dirty="0"/>
              <a:t>Women are not a unified voting bloc</a:t>
            </a:r>
            <a:endParaRPr alt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066800" y="1920875"/>
            <a:ext cx="100584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Gendered loyalties are complex </a:t>
            </a:r>
          </a:p>
          <a:p>
            <a:pPr lvl="1"/>
            <a:r>
              <a:rPr lang="en-US" altLang="en-US" sz="2600" dirty="0"/>
              <a:t>Men and women are highly interdependent, making gender a complex social category politically</a:t>
            </a:r>
          </a:p>
          <a:p>
            <a:r>
              <a:rPr lang="en-US" altLang="en-US" sz="2800" dirty="0"/>
              <a:t>Partisanship and vote choice are not simply grounded in gender</a:t>
            </a:r>
          </a:p>
          <a:p>
            <a:pPr lvl="1" eaLnBrk="1" hangingPunct="1"/>
            <a:r>
              <a:rPr lang="en-US" altLang="en-US" sz="2400" dirty="0"/>
              <a:t>Many men are Democrats and many women are Republicans</a:t>
            </a:r>
          </a:p>
          <a:p>
            <a:pPr lvl="1" eaLnBrk="1" hangingPunct="1"/>
            <a:r>
              <a:rPr lang="en-US" altLang="en-US" sz="2400" dirty="0"/>
              <a:t>There is a gender gap in partisanship but it is relatively modest in size (6-12 % points in recent presidential elections)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471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304481"/>
          </a:xfrm>
        </p:spPr>
        <p:txBody>
          <a:bodyPr/>
          <a:lstStyle/>
          <a:p>
            <a:pPr eaLnBrk="1" hangingPunct="1"/>
            <a:r>
              <a:rPr lang="en-US" altLang="en-US" dirty="0"/>
              <a:t>The </a:t>
            </a:r>
            <a:r>
              <a:rPr altLang="en-US" dirty="0"/>
              <a:t>Feminis</a:t>
            </a:r>
            <a:r>
              <a:rPr lang="en-US" altLang="en-US" dirty="0"/>
              <a:t>t gap</a:t>
            </a:r>
            <a:endParaRPr alt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066800" y="1789113"/>
            <a:ext cx="10058400" cy="424656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i="1" u="sng" dirty="0"/>
              <a:t>Feminist gendered ideology</a:t>
            </a:r>
            <a:endParaRPr lang="en-US" altLang="en-US" dirty="0"/>
          </a:p>
          <a:p>
            <a:pPr eaLnBrk="1" hangingPunct="1"/>
            <a:r>
              <a:rPr lang="en-US" altLang="en-US" dirty="0"/>
              <a:t>There is no widely accepted version of this concept. Typically measured by some mix of the following items:</a:t>
            </a:r>
          </a:p>
          <a:p>
            <a:pPr lvl="1" eaLnBrk="1" hangingPunct="1"/>
            <a:r>
              <a:rPr lang="en-US" altLang="en-US" dirty="0"/>
              <a:t>Equal gender roles</a:t>
            </a:r>
          </a:p>
          <a:p>
            <a:pPr lvl="1" eaLnBrk="1" hangingPunct="1"/>
            <a:r>
              <a:rPr lang="en-US" altLang="en-US" dirty="0"/>
              <a:t>Perceived inequality</a:t>
            </a:r>
          </a:p>
          <a:p>
            <a:pPr lvl="1" eaLnBrk="1" hangingPunct="1"/>
            <a:r>
              <a:rPr lang="en-US" altLang="en-US" dirty="0"/>
              <a:t>Feelings toward feminists</a:t>
            </a:r>
          </a:p>
          <a:p>
            <a:pPr lvl="1" eaLnBrk="1" hangingPunct="1"/>
            <a:r>
              <a:rPr lang="en-US" altLang="en-US" dirty="0"/>
              <a:t>An emotional bond with women</a:t>
            </a:r>
          </a:p>
          <a:p>
            <a:r>
              <a:rPr lang="en-US" altLang="en-US" dirty="0"/>
              <a:t>Have some of the best measurement in the </a:t>
            </a:r>
            <a:r>
              <a:rPr lang="en-US" altLang="en-US" u="sng" dirty="0"/>
              <a:t>2012 ANES</a:t>
            </a:r>
          </a:p>
          <a:p>
            <a:pPr lvl="1">
              <a:defRPr/>
            </a:pPr>
            <a:r>
              <a:rPr lang="en-US" dirty="0"/>
              <a:t>2012 ANES F2F (N=2,054) and internet (N=3,860) </a:t>
            </a:r>
          </a:p>
          <a:p>
            <a:pPr lvl="1">
              <a:defRPr/>
            </a:pPr>
            <a:r>
              <a:rPr lang="en-US" dirty="0"/>
              <a:t>Large oversamples of blacks and Latinos in both samples</a:t>
            </a:r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7214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8143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altLang="en-US" dirty="0"/>
              <a:t>Feminist Ideology</a:t>
            </a:r>
            <a:r>
              <a:rPr lang="en-US" altLang="en-US" dirty="0"/>
              <a:t> in 2012</a:t>
            </a:r>
            <a:r>
              <a:rPr altLang="en-US" dirty="0"/>
              <a:t>: 4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51722"/>
            <a:ext cx="10058400" cy="46839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dirty="0"/>
              <a:t>2012 American National Election Studies </a:t>
            </a:r>
          </a:p>
          <a:p>
            <a:pPr>
              <a:defRPr/>
            </a:pPr>
            <a:r>
              <a:rPr lang="en-US" dirty="0"/>
              <a:t>F2F (N=2,054) and internet (N=3,860) </a:t>
            </a:r>
          </a:p>
          <a:p>
            <a:pPr>
              <a:defRPr/>
            </a:pPr>
            <a:r>
              <a:rPr lang="en-US" dirty="0"/>
              <a:t>Large oversamples of blacks and Latinos in both samples</a:t>
            </a:r>
          </a:p>
          <a:p>
            <a:pPr marL="0" indent="0" eaLnBrk="1" hangingPunct="1">
              <a:buFont typeface="Garamond" panose="02020404030301010803" pitchFamily="18" charset="0"/>
              <a:buNone/>
              <a:defRPr/>
            </a:pPr>
            <a:r>
              <a:rPr lang="en-US" u="sng" dirty="0"/>
              <a:t>Feminist Identity and Antipathy </a:t>
            </a:r>
            <a:r>
              <a:rPr lang="en-US" dirty="0"/>
              <a:t>(1 item)</a:t>
            </a:r>
          </a:p>
          <a:p>
            <a:pPr eaLnBrk="1" hangingPunct="1">
              <a:defRPr/>
            </a:pPr>
            <a:r>
              <a:rPr lang="en-US" dirty="0"/>
              <a:t>Feeling thermometer rating of feminists (good distribution)</a:t>
            </a:r>
          </a:p>
          <a:p>
            <a:pPr marL="0" indent="0" eaLnBrk="1" hangingPunct="1">
              <a:buFont typeface="Garamond" panose="02020404030301010803" pitchFamily="18" charset="0"/>
              <a:buNone/>
              <a:defRPr/>
            </a:pPr>
            <a:r>
              <a:rPr lang="en-US" u="sng" dirty="0"/>
              <a:t>Perceived Discrimination Against Women </a:t>
            </a:r>
            <a:r>
              <a:rPr lang="en-US" dirty="0"/>
              <a:t>(4 items)</a:t>
            </a:r>
            <a:endParaRPr lang="en-US" u="sng" dirty="0"/>
          </a:p>
          <a:p>
            <a:pPr eaLnBrk="1" hangingPunct="1">
              <a:defRPr/>
            </a:pPr>
            <a:r>
              <a:rPr lang="en-US" dirty="0"/>
              <a:t>How serious a problem is discrimination against women in the United States? (modern sexism)</a:t>
            </a:r>
          </a:p>
          <a:p>
            <a:pPr marL="0" indent="0" eaLnBrk="1" hangingPunct="1">
              <a:buFont typeface="Garamond" panose="02020404030301010803" pitchFamily="18" charset="0"/>
              <a:buNone/>
              <a:defRPr/>
            </a:pPr>
            <a:r>
              <a:rPr lang="en-US" u="sng" dirty="0"/>
              <a:t>Gender Resentment</a:t>
            </a:r>
            <a:r>
              <a:rPr lang="en-US" dirty="0"/>
              <a:t> (2 items)</a:t>
            </a:r>
          </a:p>
          <a:p>
            <a:pPr eaLnBrk="1" hangingPunct="1">
              <a:defRPr/>
            </a:pPr>
            <a:r>
              <a:rPr lang="en-US" dirty="0"/>
              <a:t>When women demand equality these days, how often are they actually seeking special favors? (from modern sexism)</a:t>
            </a:r>
          </a:p>
          <a:p>
            <a:pPr marL="0" indent="0" eaLnBrk="1" hangingPunct="1">
              <a:buFont typeface="Garamond" panose="02020404030301010803" pitchFamily="18" charset="0"/>
              <a:buNone/>
              <a:defRPr/>
            </a:pPr>
            <a:r>
              <a:rPr lang="en-US" u="sng" dirty="0"/>
              <a:t>Importance of Female Political Representation </a:t>
            </a:r>
            <a:r>
              <a:rPr lang="en-US" dirty="0"/>
              <a:t>(2 items)</a:t>
            </a:r>
          </a:p>
          <a:p>
            <a:pPr eaLnBrk="1" hangingPunct="1">
              <a:defRPr/>
            </a:pPr>
            <a:r>
              <a:rPr lang="en-US" dirty="0"/>
              <a:t>How important is it to you that a woman is or is not elected President of the United States?</a:t>
            </a:r>
          </a:p>
          <a:p>
            <a:pPr marL="0" indent="0" eaLnBrk="1" hangingPunct="1">
              <a:buFont typeface="Garamond" panose="02020404030301010803" pitchFamily="18" charset="0"/>
              <a:buNone/>
              <a:defRPr/>
            </a:pPr>
            <a:r>
              <a:rPr lang="en-US" b="1" dirty="0"/>
              <a:t>Measurement Model: The four factors are distinct but form a strong common factor</a:t>
            </a:r>
          </a:p>
          <a:p>
            <a:pPr marL="0" indent="0" eaLnBrk="1" hangingPunct="1">
              <a:buFont typeface="Garamond" panose="02020404030301010803" pitchFamily="18" charset="0"/>
              <a:buNone/>
              <a:defRPr/>
            </a:pPr>
            <a:r>
              <a:rPr lang="en-US" b="1" dirty="0"/>
              <a:t>The structure is invariant across age, race, gender and interview mode</a:t>
            </a:r>
          </a:p>
        </p:txBody>
      </p:sp>
    </p:spTree>
    <p:extLst>
      <p:ext uri="{BB962C8B-B14F-4D97-AF65-F5344CB8AC3E}">
        <p14:creationId xmlns:p14="http://schemas.microsoft.com/office/powerpoint/2010/main" val="1977569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/>
              <a:t>Structure of Feminist Ideology</a:t>
            </a:r>
          </a:p>
        </p:txBody>
      </p:sp>
      <p:pic>
        <p:nvPicPr>
          <p:cNvPr id="14339" name="Picture 3" descr="graph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2035175"/>
            <a:ext cx="974725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904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275" y="874713"/>
            <a:ext cx="4121150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/>
              <a:t>Distribution of Feminist Ideology by Gender </a:t>
            </a:r>
          </a:p>
          <a:p>
            <a:pPr eaLnBrk="1" hangingPunct="1">
              <a:defRPr/>
            </a:pPr>
            <a:r>
              <a:rPr lang="en-US" sz="2000" b="1" dirty="0"/>
              <a:t>(Kernel density plot)</a:t>
            </a:r>
          </a:p>
          <a:p>
            <a:pPr eaLnBrk="1" hangingPunct="1">
              <a:defRPr/>
            </a:pPr>
            <a:endParaRPr lang="en-US" sz="2000" b="1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0-1 scale overall; created by additively combining all four component scales (which are created in turn by additively combining their items)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Modest gender gap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Marked diversity among both women and men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874713"/>
            <a:ext cx="58039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226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2074</TotalTime>
  <Words>824</Words>
  <Application>Microsoft Office PowerPoint</Application>
  <PresentationFormat>Widescreen</PresentationFormat>
  <Paragraphs>178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Century Gothic</vt:lpstr>
      <vt:lpstr>Garamond</vt:lpstr>
      <vt:lpstr>Rockwell</vt:lpstr>
      <vt:lpstr>Rockwell Condensed</vt:lpstr>
      <vt:lpstr>Times New Roman</vt:lpstr>
      <vt:lpstr>Wingdings</vt:lpstr>
      <vt:lpstr>Wood Type</vt:lpstr>
      <vt:lpstr>GENDER, feminism, the 2016 Presidential Election and beyond</vt:lpstr>
      <vt:lpstr>candidate gender salient in 2016</vt:lpstr>
      <vt:lpstr>women were expected to support Hillary Clinton: the gender gap</vt:lpstr>
      <vt:lpstr>Large gender gap in 2016</vt:lpstr>
      <vt:lpstr>Placing gender in political context:  Women are not a unified voting bloc</vt:lpstr>
      <vt:lpstr>The Feminist gap</vt:lpstr>
      <vt:lpstr>Feminist Ideology in 2012: 4 components</vt:lpstr>
      <vt:lpstr>Structure of Feminist Ideology</vt:lpstr>
      <vt:lpstr>PowerPoint Presentation</vt:lpstr>
      <vt:lpstr>Determinants of Feminist Ideology</vt:lpstr>
      <vt:lpstr>Feminism by Openness to Experience</vt:lpstr>
      <vt:lpstr>Effects of Feminist Ideology on Partisan Polarization=Dems-Reps  (-1 to +1)</vt:lpstr>
      <vt:lpstr>Marginal Effect of Feminist Beliefs on Partisan Polarization among Men and Women:</vt:lpstr>
      <vt:lpstr>The 2016 election outcome</vt:lpstr>
      <vt:lpstr>Bothered by TRUMP’S TREATMENT OF WOMEN? % support for trump</vt:lpstr>
      <vt:lpstr>Concluding Thoughts</vt:lpstr>
      <vt:lpstr> Thank you! Leonie.huddy@stonybrook.edu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Election 2016</dc:title>
  <dc:creator>Leonie Huddy</dc:creator>
  <cp:lastModifiedBy>Leonie Huddy</cp:lastModifiedBy>
  <cp:revision>81</cp:revision>
  <dcterms:created xsi:type="dcterms:W3CDTF">2016-10-11T20:26:58Z</dcterms:created>
  <dcterms:modified xsi:type="dcterms:W3CDTF">2016-12-05T12:58:15Z</dcterms:modified>
</cp:coreProperties>
</file>