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7" r:id="rId3"/>
    <p:sldId id="310" r:id="rId4"/>
    <p:sldId id="313" r:id="rId5"/>
    <p:sldId id="318" r:id="rId6"/>
    <p:sldId id="319" r:id="rId7"/>
    <p:sldId id="320" r:id="rId8"/>
    <p:sldId id="322" r:id="rId9"/>
    <p:sldId id="316" r:id="rId10"/>
    <p:sldId id="31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58108"/>
          </a:xfrm>
          <a:prstGeom prst="rect">
            <a:avLst/>
          </a:prstGeom>
        </p:spPr>
        <p:txBody>
          <a:bodyPr vert="horz" lIns="86493" tIns="43247" rIns="86493" bIns="43247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2098" cy="458108"/>
          </a:xfrm>
          <a:prstGeom prst="rect">
            <a:avLst/>
          </a:prstGeom>
        </p:spPr>
        <p:txBody>
          <a:bodyPr vert="horz" lIns="86493" tIns="43247" rIns="86493" bIns="43247" rtlCol="0"/>
          <a:lstStyle>
            <a:lvl1pPr algn="r">
              <a:defRPr sz="1100"/>
            </a:lvl1pPr>
          </a:lstStyle>
          <a:p>
            <a:fld id="{6917B874-DC8E-4466-8B21-DA60AB4B4B62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893"/>
            <a:ext cx="2972098" cy="458107"/>
          </a:xfrm>
          <a:prstGeom prst="rect">
            <a:avLst/>
          </a:prstGeom>
        </p:spPr>
        <p:txBody>
          <a:bodyPr vert="horz" lIns="86493" tIns="43247" rIns="86493" bIns="43247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8685893"/>
            <a:ext cx="2972098" cy="458107"/>
          </a:xfrm>
          <a:prstGeom prst="rect">
            <a:avLst/>
          </a:prstGeom>
        </p:spPr>
        <p:txBody>
          <a:bodyPr vert="horz" lIns="86493" tIns="43247" rIns="86493" bIns="43247" rtlCol="0" anchor="b"/>
          <a:lstStyle>
            <a:lvl1pPr algn="r">
              <a:defRPr sz="1100"/>
            </a:lvl1pPr>
          </a:lstStyle>
          <a:p>
            <a:fld id="{9FC7435B-4779-4D51-878E-5221DFE4A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65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1058908-6281-487E-8598-A113696F938F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FC64647-BC89-4D05-852D-91C266491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1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64647-BC89-4D05-852D-91C26649141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6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51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4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2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279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7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22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9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78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8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DB5B2D-415E-4938-AE36-7816D53ADA1C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525DE49-62B4-40E2-9D6D-1A18BA45DA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0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cap="small" dirty="0"/>
              <a:t>The Future of the Supreme Court and </a:t>
            </a:r>
            <a:r>
              <a:rPr lang="en-US" sz="4800" cap="small" dirty="0" smtClean="0"/>
              <a:t/>
            </a:r>
            <a:br>
              <a:rPr lang="en-US" sz="4800" cap="small" dirty="0" smtClean="0"/>
            </a:br>
            <a:r>
              <a:rPr lang="en-US" sz="4800" cap="small" dirty="0" smtClean="0"/>
              <a:t>Lower </a:t>
            </a:r>
            <a:r>
              <a:rPr lang="en-US" sz="4800" cap="small" dirty="0"/>
              <a:t>Federal Courts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191000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Paul M. Collins, Jr.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Professor and Director of Legal Studies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University of Massachusetts Amherst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Merrick Garland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700" y="1752600"/>
            <a:ext cx="8229600" cy="4876800"/>
          </a:xfrm>
        </p:spPr>
        <p:txBody>
          <a:bodyPr/>
          <a:lstStyle/>
          <a:p>
            <a:r>
              <a:rPr lang="en-US" altLang="en-US" dirty="0" smtClean="0"/>
              <a:t>Appointed by Obama on March 16, 2016</a:t>
            </a:r>
          </a:p>
          <a:p>
            <a:r>
              <a:rPr lang="en-US" altLang="en-US" dirty="0" smtClean="0"/>
              <a:t>A very traditional nominee:</a:t>
            </a:r>
          </a:p>
          <a:p>
            <a:pPr lvl="1"/>
            <a:r>
              <a:rPr lang="en-US" altLang="en-US" dirty="0" smtClean="0"/>
              <a:t>Age: 63</a:t>
            </a:r>
          </a:p>
          <a:p>
            <a:pPr lvl="1"/>
            <a:r>
              <a:rPr lang="en-US" altLang="en-US" dirty="0" smtClean="0"/>
              <a:t>Party: Democrat</a:t>
            </a:r>
          </a:p>
          <a:p>
            <a:pPr lvl="1"/>
            <a:r>
              <a:rPr lang="en-US" altLang="en-US" dirty="0" smtClean="0"/>
              <a:t>Law School: Harvard</a:t>
            </a:r>
          </a:p>
          <a:p>
            <a:pPr lvl="1"/>
            <a:r>
              <a:rPr lang="en-US" altLang="en-US" dirty="0" smtClean="0"/>
              <a:t>Religion: Jewish</a:t>
            </a:r>
          </a:p>
          <a:p>
            <a:pPr lvl="1"/>
            <a:r>
              <a:rPr lang="en-US" altLang="en-US" dirty="0" smtClean="0"/>
              <a:t>Prior Judicial Experience: US Court of Appeals</a:t>
            </a:r>
          </a:p>
          <a:p>
            <a:pPr lvl="1"/>
            <a:r>
              <a:rPr lang="en-US" altLang="en-US" dirty="0" smtClean="0"/>
              <a:t>Prior Government Experience: Special Assistant to the US Attorney General, Assistant US Attorney, Deputy Assistant US Attorney General</a:t>
            </a:r>
          </a:p>
          <a:p>
            <a:pPr lvl="1"/>
            <a:r>
              <a:rPr lang="en-US" altLang="en-US" dirty="0" smtClean="0"/>
              <a:t>Ideology: Moderate liberal 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463" y="76200"/>
            <a:ext cx="2446299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0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686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Vacancies on the Federal Courts </a:t>
            </a:r>
            <a:r>
              <a:rPr lang="en-US" sz="2700" dirty="0" smtClean="0"/>
              <a:t>(as of 11/30/16)</a:t>
            </a:r>
            <a:endParaRPr lang="en-US" sz="27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152827"/>
              </p:ext>
            </p:extLst>
          </p:nvPr>
        </p:nvGraphicFramePr>
        <p:xfrm>
          <a:off x="228600" y="1371600"/>
          <a:ext cx="8839200" cy="530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>
                  <a:extLst>
                    <a:ext uri="{9D8B030D-6E8A-4147-A177-3AD203B41FA5}">
                      <a16:colId xmlns:a16="http://schemas.microsoft.com/office/drawing/2014/main" val="149265602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486037295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1758981337"/>
                    </a:ext>
                  </a:extLst>
                </a:gridCol>
              </a:tblGrid>
              <a:tr h="96423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Court 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Vacancies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Pending Nominations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9729796"/>
                  </a:ext>
                </a:extLst>
              </a:tr>
              <a:tr h="964232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1"/>
                        </a:buClr>
                        <a:buSzPts val="2800"/>
                        <a:buFont typeface="Garamond" panose="02020404030301010803" pitchFamily="18" charset="0"/>
                        <a:buNone/>
                      </a:pPr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Supreme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Court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2576588"/>
                  </a:ext>
                </a:extLst>
              </a:tr>
              <a:tr h="964232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1"/>
                        </a:buClr>
                        <a:buSzPts val="2800"/>
                        <a:buFont typeface="Garamond" panose="02020404030301010803" pitchFamily="18" charset="0"/>
                        <a:buNone/>
                      </a:pPr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Courts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of Appeals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399834"/>
                  </a:ext>
                </a:extLst>
              </a:tr>
              <a:tr h="964232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1"/>
                        </a:buClr>
                        <a:buSzPts val="2800"/>
                        <a:buFont typeface="Garamond" panose="02020404030301010803" pitchFamily="18" charset="0"/>
                        <a:buNone/>
                      </a:pPr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District Courts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833034"/>
                  </a:ext>
                </a:extLst>
              </a:tr>
              <a:tr h="964232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1"/>
                        </a:buClr>
                        <a:buSzPts val="2800"/>
                        <a:buFont typeface="Garamond" panose="02020404030301010803" pitchFamily="18" charset="0"/>
                        <a:buNone/>
                      </a:pPr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Courts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879217"/>
                  </a:ext>
                </a:extLst>
              </a:tr>
              <a:tr h="487438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1"/>
                        </a:buClr>
                        <a:buSzPts val="2800"/>
                        <a:buFont typeface="Garamond" panose="02020404030301010803" pitchFamily="18" charset="0"/>
                        <a:buNone/>
                      </a:pPr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105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59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1113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9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931" y="1327159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Antonin Scalia 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4876800"/>
          </a:xfrm>
        </p:spPr>
        <p:txBody>
          <a:bodyPr/>
          <a:lstStyle/>
          <a:p>
            <a:r>
              <a:rPr lang="en-US" altLang="en-US" sz="3600" dirty="0" smtClean="0"/>
              <a:t>Served for 30 years</a:t>
            </a:r>
          </a:p>
          <a:p>
            <a:r>
              <a:rPr lang="en-US" altLang="en-US" sz="3600" dirty="0" smtClean="0"/>
              <a:t>A reliable conservative vote</a:t>
            </a:r>
          </a:p>
          <a:p>
            <a:r>
              <a:rPr lang="en-US" altLang="en-US" sz="3600" dirty="0" smtClean="0"/>
              <a:t>Frequently criticized by liberals</a:t>
            </a:r>
          </a:p>
          <a:p>
            <a:r>
              <a:rPr lang="en-US" altLang="en-US" sz="3600" dirty="0" smtClean="0"/>
              <a:t>An outspoken advocate of “originalism”</a:t>
            </a:r>
          </a:p>
          <a:p>
            <a:pPr lvl="1"/>
            <a:endParaRPr lang="en-US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52400"/>
            <a:ext cx="4750777" cy="267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/>
              <a:t>Ideological Voting on the Current Supreme Court (through </a:t>
            </a:r>
            <a:r>
              <a:rPr lang="en-US" sz="3600" dirty="0" smtClean="0"/>
              <a:t>2014 </a:t>
            </a:r>
            <a:r>
              <a:rPr lang="en-US" sz="3600" dirty="0"/>
              <a:t>term)</a:t>
            </a:r>
          </a:p>
        </p:txBody>
      </p:sp>
      <p:graphicFrame>
        <p:nvGraphicFramePr>
          <p:cNvPr id="368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019029"/>
              </p:ext>
            </p:extLst>
          </p:nvPr>
        </p:nvGraphicFramePr>
        <p:xfrm>
          <a:off x="-387350" y="1828800"/>
          <a:ext cx="9159875" cy="537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3" imgW="5516303" imgH="3239596" progId="Word.Document.12">
                  <p:embed/>
                </p:oleObj>
              </mc:Choice>
              <mc:Fallback>
                <p:oleObj name="Document" r:id="rId3" imgW="5516303" imgH="3239596" progId="Word.Document.12">
                  <p:embed/>
                  <p:pic>
                    <p:nvPicPr>
                      <p:cNvPr id="3686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7350" y="1828800"/>
                        <a:ext cx="9159875" cy="537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4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at Stake?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For liberals – the dream of having a liberal majority on the Supreme Court for the first time in almost 50 years</a:t>
            </a:r>
          </a:p>
          <a:p>
            <a:endParaRPr lang="en-US" sz="3200" dirty="0"/>
          </a:p>
          <a:p>
            <a:r>
              <a:rPr lang="en-US" sz="3200" dirty="0"/>
              <a:t>For conservatives – the chance to replace Scalia with a similarly conservative justice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6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Plus, the possibility of other appointments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353920"/>
              </p:ext>
            </p:extLst>
          </p:nvPr>
        </p:nvGraphicFramePr>
        <p:xfrm>
          <a:off x="114300" y="1524000"/>
          <a:ext cx="8915400" cy="495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4224895378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1638973066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42830778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4031702688"/>
                    </a:ext>
                  </a:extLst>
                </a:gridCol>
              </a:tblGrid>
              <a:tr h="90973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Years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Party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711495"/>
                  </a:ext>
                </a:extLst>
              </a:tr>
              <a:tr h="5054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Ginsburg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Democratic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358014"/>
                  </a:ext>
                </a:extLst>
              </a:tr>
              <a:tr h="5054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Kennedy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Republican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609861"/>
                  </a:ext>
                </a:extLst>
              </a:tr>
              <a:tr h="5054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Breyer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Democratic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39771"/>
                  </a:ext>
                </a:extLst>
              </a:tr>
              <a:tr h="5054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Thomas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Republican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92861"/>
                  </a:ext>
                </a:extLst>
              </a:tr>
              <a:tr h="5054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Alito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Republican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754024"/>
                  </a:ext>
                </a:extLst>
              </a:tr>
              <a:tr h="5054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Sotomayor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Democratic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27692"/>
                  </a:ext>
                </a:extLst>
              </a:tr>
              <a:tr h="5054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Roberts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Republican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9834"/>
                  </a:ext>
                </a:extLst>
              </a:tr>
              <a:tr h="5054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Kagan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Democratic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61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4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We Expect from Trump’s Nominees?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77" y="1905000"/>
            <a:ext cx="86868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With Some Certainty:</a:t>
            </a:r>
          </a:p>
          <a:p>
            <a:r>
              <a:rPr lang="en-US" sz="4500" dirty="0" smtClean="0"/>
              <a:t>They will be conservative</a:t>
            </a:r>
            <a:endParaRPr lang="en-US" sz="5100" dirty="0" smtClean="0"/>
          </a:p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r>
              <a:rPr lang="en-US" sz="5100" dirty="0" smtClean="0"/>
              <a:t>With Less </a:t>
            </a:r>
            <a:r>
              <a:rPr lang="en-US" sz="5100" dirty="0"/>
              <a:t>Certainty</a:t>
            </a:r>
            <a:r>
              <a:rPr lang="en-US" sz="5100" dirty="0" smtClean="0"/>
              <a:t>:</a:t>
            </a:r>
          </a:p>
          <a:p>
            <a:r>
              <a:rPr lang="en-US" sz="4500" dirty="0" smtClean="0"/>
              <a:t>Where the nominees will come from</a:t>
            </a:r>
          </a:p>
          <a:p>
            <a:r>
              <a:rPr lang="en-US" sz="4500" dirty="0" smtClean="0"/>
              <a:t>Whether they will add diversity to the courts</a:t>
            </a:r>
          </a:p>
          <a:p>
            <a:r>
              <a:rPr lang="en-US" sz="4500" dirty="0" smtClean="0"/>
              <a:t>Whether they fit into the “constitutional mainstream”</a:t>
            </a:r>
          </a:p>
          <a:p>
            <a:r>
              <a:rPr lang="en-US" sz="4500" dirty="0" smtClean="0"/>
              <a:t>Whether they will respect existing precedents</a:t>
            </a:r>
          </a:p>
          <a:p>
            <a:endParaRPr lang="en-US" dirty="0" smtClean="0"/>
          </a:p>
          <a:p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869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Thank You!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7848600" cy="5424291"/>
          </a:xfrm>
        </p:spPr>
      </p:pic>
    </p:spTree>
    <p:extLst>
      <p:ext uri="{BB962C8B-B14F-4D97-AF65-F5344CB8AC3E}">
        <p14:creationId xmlns:p14="http://schemas.microsoft.com/office/powerpoint/2010/main" val="33216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152400"/>
            <a:ext cx="8534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Characteristics of US Supreme Court Justices</a:t>
            </a:r>
            <a:endParaRPr lang="en-US" dirty="0"/>
          </a:p>
        </p:txBody>
      </p:sp>
      <p:graphicFrame>
        <p:nvGraphicFramePr>
          <p:cNvPr id="4" name="Group 411"/>
          <p:cNvGraphicFramePr>
            <a:graphicFrameLocks noGrp="1"/>
          </p:cNvGraphicFramePr>
          <p:nvPr/>
        </p:nvGraphicFramePr>
        <p:xfrm>
          <a:off x="0" y="990600"/>
          <a:ext cx="9143999" cy="5791203"/>
        </p:xfrm>
        <a:graphic>
          <a:graphicData uri="http://schemas.openxmlformats.org/drawingml/2006/table">
            <a:tbl>
              <a:tblPr/>
              <a:tblGrid>
                <a:gridCol w="1273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3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47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1" charset="0"/>
                        </a:rPr>
                        <a:t>Name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1" charset="0"/>
                        </a:rPr>
                        <a:t>Born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1" charset="0"/>
                        </a:rPr>
                        <a:t>Appointed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1" charset="0"/>
                        </a:rPr>
                        <a:t>Party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1" charset="0"/>
                        </a:rPr>
                        <a:t>Law School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1" charset="0"/>
                        </a:rPr>
                        <a:t>Appointing President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1" charset="0"/>
                        </a:rPr>
                        <a:t>Religion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1" charset="0"/>
                        </a:rPr>
                        <a:t>Prior Judicial Experience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1" charset="0"/>
                        </a:rPr>
                        <a:t>Prior Government Experience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John G. Roberts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1955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2005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Rep.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Harvard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Bush (G.W.)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Roman Catholic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U.S. Court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Of Appeals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Principle Deputy Solicitor General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Antonin Scalia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1936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1986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Rep.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Harvard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Reagan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Roman Catholic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U.S. Court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Of Appeals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1" charset="0"/>
                        </a:rPr>
                        <a:t>U.S. Assistant Attorney General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Anthony Kennedy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1936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1988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Rep.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Harvard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Reagan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Roman Catholic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U.S. Court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Of Appeals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Clarence Thomas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1948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1991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Rep.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Yale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Bush (H.W.)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Roman Catholic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U.S. Court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Of Appeals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Chair, Equal Employment Opportunity Commission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Ruth Bader Ginsburg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1933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1993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Dem.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Columbia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Clinton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Jewish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U.S. Court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Of Appeals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Stephen Breyer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1938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1994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Dem.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Harvard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Clinton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Jewish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U.S. Court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Of Appeals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ahoma" pitchFamily="34" charset="0"/>
                          <a:cs typeface="Tahoma" pitchFamily="34" charset="0"/>
                        </a:rPr>
                        <a:t>Commissioner, U.S. Sentencing Commission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Samuel Alito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1945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2005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Rep.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Yale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Bush (G.W.)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Roman Catholic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U.S. Court of Appeals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U.S. Attorney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Asst. Solicitor General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Sonia Sotomayor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1954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2009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Dem.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Yale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Obama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Roman Catholic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U.S. Court of Appeals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New York County District Attorney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1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Elena Kagan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1960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2010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Dem.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Harvard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Obama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Jewish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</a:rPr>
                        <a:t>U.S. Solicitor General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2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40 Theme PP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250 Theme</Template>
  <TotalTime>369</TotalTime>
  <Words>489</Words>
  <Application>Microsoft Office PowerPoint</Application>
  <PresentationFormat>On-screen Show (4:3)</PresentationFormat>
  <Paragraphs>192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Garamond</vt:lpstr>
      <vt:lpstr>Tahoma</vt:lpstr>
      <vt:lpstr>Wingdings</vt:lpstr>
      <vt:lpstr>1040 Theme PP</vt:lpstr>
      <vt:lpstr>Document</vt:lpstr>
      <vt:lpstr>The Future of the Supreme Court and  Lower Federal Courts</vt:lpstr>
      <vt:lpstr>Vacancies on the Federal Courts (as of 11/30/16)</vt:lpstr>
      <vt:lpstr>Antonin Scalia </vt:lpstr>
      <vt:lpstr>Ideological Voting on the Current Supreme Court (through 2014 term)</vt:lpstr>
      <vt:lpstr>So What’s at Stake?</vt:lpstr>
      <vt:lpstr>Plus, the possibility of other appointments</vt:lpstr>
      <vt:lpstr>What Should We Expect from Trump’s Nominees?</vt:lpstr>
      <vt:lpstr>Thank You!</vt:lpstr>
      <vt:lpstr>Characteristics of US Supreme Court Justices</vt:lpstr>
      <vt:lpstr>Merrick Garland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Law Change Society?  A Case Study of School Desegregation</dc:title>
  <dc:creator>Lauren McCarthy</dc:creator>
  <cp:lastModifiedBy>Paul Collins</cp:lastModifiedBy>
  <cp:revision>94</cp:revision>
  <cp:lastPrinted>2015-03-30T19:04:29Z</cp:lastPrinted>
  <dcterms:created xsi:type="dcterms:W3CDTF">2013-11-12T01:01:46Z</dcterms:created>
  <dcterms:modified xsi:type="dcterms:W3CDTF">2016-12-06T13:49:46Z</dcterms:modified>
</cp:coreProperties>
</file>